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5213" r:id="rId4"/>
    <p:sldId id="5214" r:id="rId5"/>
    <p:sldId id="5215" r:id="rId6"/>
    <p:sldId id="5198" r:id="rId7"/>
    <p:sldId id="5219" r:id="rId8"/>
    <p:sldId id="5199" r:id="rId9"/>
    <p:sldId id="5229" r:id="rId10"/>
    <p:sldId id="5221" r:id="rId11"/>
    <p:sldId id="5226" r:id="rId12"/>
    <p:sldId id="5232" r:id="rId13"/>
    <p:sldId id="5233" r:id="rId14"/>
    <p:sldId id="5234" r:id="rId15"/>
    <p:sldId id="5231" r:id="rId16"/>
    <p:sldId id="5224" r:id="rId17"/>
    <p:sldId id="5222" r:id="rId18"/>
    <p:sldId id="5223" r:id="rId19"/>
    <p:sldId id="5230" r:id="rId20"/>
    <p:sldId id="5227" r:id="rId21"/>
    <p:sldId id="520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96"/>
    <p:restoredTop sz="49796"/>
  </p:normalViewPr>
  <p:slideViewPr>
    <p:cSldViewPr snapToGrid="0">
      <p:cViewPr varScale="1">
        <p:scale>
          <a:sx n="60" d="100"/>
          <a:sy n="60" d="100"/>
        </p:scale>
        <p:origin x="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DC9B6-1943-2547-839C-BCC23E16B710}" type="datetimeFigureOut">
              <a:rPr lang="en-US" smtClean="0"/>
              <a:t>4/23/25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03684F-77EC-CA49-BEEE-D631F58D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70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Start the talk</a:t>
            </a:r>
          </a:p>
          <a:p>
            <a:pPr marL="171450" indent="-171450">
              <a:buFontTx/>
              <a:buChar char="-"/>
            </a:pPr>
            <a:r>
              <a:rPr lang="en-US" dirty="0"/>
              <a:t>Pleasure to be here to talk about a piece of research we recently finished on join algorithm</a:t>
            </a:r>
          </a:p>
          <a:p>
            <a:pPr marL="171450" indent="-171450">
              <a:buFontTx/>
              <a:buChar char="-"/>
            </a:pPr>
            <a:r>
              <a:rPr lang="en-US" dirty="0"/>
              <a:t>Joint work with Remy …</a:t>
            </a:r>
          </a:p>
          <a:p>
            <a:pPr marL="171450" indent="-171450">
              <a:buFontTx/>
              <a:buChar char="-"/>
            </a:pPr>
            <a:r>
              <a:rPr lang="en-US" dirty="0"/>
              <a:t>Remind everybody to feel free to ask questions!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Ask people questions (e.g., during tracing)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350AD5-3370-B54A-8197-9CEF81563A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1731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Summarize the only difference between TTJ and binary join</a:t>
            </a:r>
          </a:p>
          <a:p>
            <a:pPr marL="171450" indent="-171450">
              <a:buFontTx/>
              <a:buChar char="-"/>
            </a:pPr>
            <a:r>
              <a:rPr lang="en-US" dirty="0"/>
              <a:t>Happens whenever hash table lookup fails</a:t>
            </a:r>
          </a:p>
          <a:p>
            <a:pPr marL="171450" indent="-171450">
              <a:buFontTx/>
              <a:buChar char="-"/>
            </a:pPr>
            <a:r>
              <a:rPr lang="en-US" dirty="0" err="1"/>
              <a:t>Backjump</a:t>
            </a:r>
            <a:r>
              <a:rPr lang="en-US" dirty="0"/>
              <a:t> happens: execution resets to parent of R</a:t>
            </a:r>
          </a:p>
          <a:p>
            <a:pPr marL="171450" indent="-171450">
              <a:buFontTx/>
              <a:buChar char="-"/>
            </a:pPr>
            <a:r>
              <a:rPr lang="en-US" dirty="0"/>
              <a:t>Tuple deletion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pPr marL="171450" indent="-171450">
              <a:buFontTx/>
              <a:buChar char="-"/>
            </a:pPr>
            <a:endParaRPr lang="en-US" dirty="0"/>
          </a:p>
          <a:p>
            <a:pPr marL="171450" indent="-171450">
              <a:buFontTx/>
              <a:buChar char="-"/>
            </a:pPr>
            <a:r>
              <a:rPr lang="en-US" dirty="0"/>
              <a:t>Poster:</a:t>
            </a:r>
          </a:p>
          <a:p>
            <a:pPr marL="171450" indent="-171450">
              <a:buFontTx/>
              <a:buChar char="-"/>
            </a:pPr>
            <a:r>
              <a:rPr lang="en-US" dirty="0"/>
              <a:t>Upon a lookup failure</a:t>
            </a:r>
          </a:p>
          <a:p>
            <a:pPr marL="171450" indent="-171450">
              <a:buFontTx/>
              <a:buChar char="-"/>
            </a:pPr>
            <a:r>
              <a:rPr lang="en-US" dirty="0"/>
              <a:t>1. </a:t>
            </a:r>
            <a:r>
              <a:rPr lang="en-US" dirty="0" err="1"/>
              <a:t>backjump</a:t>
            </a:r>
            <a:r>
              <a:rPr lang="en-US" dirty="0"/>
              <a:t> to the parent</a:t>
            </a:r>
          </a:p>
          <a:p>
            <a:pPr marL="171450" indent="-171450">
              <a:buFontTx/>
              <a:buChar char="-"/>
            </a:pPr>
            <a:r>
              <a:rPr lang="en-US" dirty="0"/>
              <a:t>2. delete parent tuple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03684F-77EC-CA49-BEEE-D631F58D0A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8150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Tx/>
              <a:buChar char="-"/>
            </a:pPr>
            <a:r>
              <a:rPr lang="en-US" dirty="0"/>
              <a:t>The key question is how TTJ knows where to </a:t>
            </a:r>
            <a:r>
              <a:rPr lang="en-US" dirty="0" err="1"/>
              <a:t>backjump</a:t>
            </a:r>
            <a:r>
              <a:rPr lang="en-US" dirty="0"/>
              <a:t> to</a:t>
            </a:r>
          </a:p>
          <a:p>
            <a:pPr marL="171450" indent="-171450">
              <a:buFontTx/>
              <a:buChar char="-"/>
            </a:pPr>
            <a:r>
              <a:rPr lang="en-US" dirty="0"/>
              <a:t>For a fixed plan, key = join key in the plan</a:t>
            </a:r>
          </a:p>
          <a:p>
            <a:pPr marL="171450" indent="-171450">
              <a:buFontTx/>
              <a:buChar char="-"/>
            </a:pPr>
            <a:r>
              <a:rPr lang="en-US" dirty="0"/>
              <a:t>R is an ear if there is another relation 1) ordered before R, and 2) its attributes contain the key of R; another relation = parent</a:t>
            </a:r>
          </a:p>
          <a:p>
            <a:pPr marL="171450" indent="-171450">
              <a:buFontTx/>
              <a:buChar char="-"/>
            </a:pPr>
            <a:r>
              <a:rPr lang="en-US" dirty="0"/>
              <a:t>A plan is reverse of GYO reduction order; necessary for linear time guarantee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P1 and p2 are left-deep linear plans (draw a picture of p1 as left-deep linear plan)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Say “ear” is different from the standard definition.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----</a:t>
            </a:r>
          </a:p>
          <a:p>
            <a:r>
              <a:rPr lang="en-US" dirty="0"/>
              <a:t>Proposition: Keys of the relations are the same for both GYO reduction and reverse of the GYO reduction</a:t>
            </a:r>
          </a:p>
          <a:p>
            <a:r>
              <a:rPr lang="en-US" dirty="0"/>
              <a:t>Keys: dual purpose: join key for a plan and determines whether the relation is an ear</a:t>
            </a:r>
          </a:p>
        </p:txBody>
      </p:sp>
    </p:spTree>
    <p:extLst>
      <p:ext uri="{BB962C8B-B14F-4D97-AF65-F5344CB8AC3E}">
        <p14:creationId xmlns:p14="http://schemas.microsoft.com/office/powerpoint/2010/main" val="41846911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Tx/>
              <a:buChar char="-"/>
            </a:pPr>
            <a:r>
              <a:rPr lang="en-US" dirty="0"/>
              <a:t>The key question is how TTJ knows where to </a:t>
            </a:r>
            <a:r>
              <a:rPr lang="en-US" dirty="0" err="1"/>
              <a:t>backjump</a:t>
            </a:r>
            <a:r>
              <a:rPr lang="en-US" dirty="0"/>
              <a:t> to</a:t>
            </a:r>
          </a:p>
          <a:p>
            <a:pPr marL="171450" indent="-171450">
              <a:buFontTx/>
              <a:buChar char="-"/>
            </a:pPr>
            <a:r>
              <a:rPr lang="en-US" dirty="0"/>
              <a:t>For a fixed plan, key = join key in the plan</a:t>
            </a:r>
          </a:p>
          <a:p>
            <a:pPr marL="171450" indent="-171450">
              <a:buFontTx/>
              <a:buChar char="-"/>
            </a:pPr>
            <a:r>
              <a:rPr lang="en-US" dirty="0"/>
              <a:t>R is an ear if there is another relation 1) ordered before R, and 2) its attributes contain the key of R; another relation = parent</a:t>
            </a:r>
          </a:p>
          <a:p>
            <a:pPr marL="171450" indent="-171450">
              <a:buFontTx/>
              <a:buChar char="-"/>
            </a:pPr>
            <a:r>
              <a:rPr lang="en-US" dirty="0"/>
              <a:t>A plan is reverse of GYO reduction order; necessary for linear time guarantee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P1 and p2 are left-deep linear plans (draw a picture of p1 as left-deep linear plan)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Say “ear” is different from the standard definition.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----</a:t>
            </a:r>
          </a:p>
          <a:p>
            <a:r>
              <a:rPr lang="en-US" dirty="0"/>
              <a:t>Proposition: Keys of the relations are the same for both GYO reduction and reverse of the GYO reduction</a:t>
            </a:r>
          </a:p>
          <a:p>
            <a:r>
              <a:rPr lang="en-US" dirty="0"/>
              <a:t>Keys: dual purpose: join key for a plan and determines whether the relation is an ear</a:t>
            </a:r>
          </a:p>
        </p:txBody>
      </p:sp>
    </p:spTree>
    <p:extLst>
      <p:ext uri="{BB962C8B-B14F-4D97-AF65-F5344CB8AC3E}">
        <p14:creationId xmlns:p14="http://schemas.microsoft.com/office/powerpoint/2010/main" val="35588981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Tx/>
              <a:buChar char="-"/>
            </a:pPr>
            <a:r>
              <a:rPr lang="en-US" dirty="0"/>
              <a:t>The key question is how TTJ knows where to </a:t>
            </a:r>
            <a:r>
              <a:rPr lang="en-US" dirty="0" err="1"/>
              <a:t>backjump</a:t>
            </a:r>
            <a:r>
              <a:rPr lang="en-US" dirty="0"/>
              <a:t> to</a:t>
            </a:r>
          </a:p>
          <a:p>
            <a:pPr marL="171450" indent="-171450">
              <a:buFontTx/>
              <a:buChar char="-"/>
            </a:pPr>
            <a:r>
              <a:rPr lang="en-US" dirty="0"/>
              <a:t>For a fixed plan, key = join key in the plan</a:t>
            </a:r>
          </a:p>
          <a:p>
            <a:pPr marL="171450" indent="-171450">
              <a:buFontTx/>
              <a:buChar char="-"/>
            </a:pPr>
            <a:r>
              <a:rPr lang="en-US" dirty="0"/>
              <a:t>R is an ear if there is another relation 1) ordered before R, and 2) its attributes contain the key of R; another relation = parent</a:t>
            </a:r>
          </a:p>
          <a:p>
            <a:pPr marL="171450" indent="-171450">
              <a:buFontTx/>
              <a:buChar char="-"/>
            </a:pPr>
            <a:r>
              <a:rPr lang="en-US" dirty="0"/>
              <a:t>A plan is reverse of GYO reduction order; necessary for linear time guarantee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P1 and p2 are left-deep linear plans (draw a picture of p1 as left-deep linear plan)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Say “ear” is different from the standard definition.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----</a:t>
            </a:r>
          </a:p>
          <a:p>
            <a:r>
              <a:rPr lang="en-US" dirty="0"/>
              <a:t>Proposition: Keys of the relations are the same for both GYO reduction and reverse of the GYO reduction</a:t>
            </a:r>
          </a:p>
          <a:p>
            <a:r>
              <a:rPr lang="en-US" dirty="0"/>
              <a:t>Keys: dual purpose: join key for a plan and determines whether the relation is an ear</a:t>
            </a:r>
          </a:p>
        </p:txBody>
      </p:sp>
    </p:spTree>
    <p:extLst>
      <p:ext uri="{BB962C8B-B14F-4D97-AF65-F5344CB8AC3E}">
        <p14:creationId xmlns:p14="http://schemas.microsoft.com/office/powerpoint/2010/main" val="20892706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Tx/>
              <a:buChar char="-"/>
            </a:pPr>
            <a:r>
              <a:rPr lang="en-US" dirty="0"/>
              <a:t>The key question is how TTJ knows where to </a:t>
            </a:r>
            <a:r>
              <a:rPr lang="en-US" dirty="0" err="1"/>
              <a:t>backjump</a:t>
            </a:r>
            <a:r>
              <a:rPr lang="en-US" dirty="0"/>
              <a:t> to</a:t>
            </a:r>
          </a:p>
          <a:p>
            <a:pPr marL="171450" indent="-171450">
              <a:buFontTx/>
              <a:buChar char="-"/>
            </a:pPr>
            <a:r>
              <a:rPr lang="en-US" dirty="0"/>
              <a:t>For a fixed plan, key = join key in the plan</a:t>
            </a:r>
          </a:p>
          <a:p>
            <a:pPr marL="171450" indent="-171450">
              <a:buFontTx/>
              <a:buChar char="-"/>
            </a:pPr>
            <a:r>
              <a:rPr lang="en-US" dirty="0"/>
              <a:t>R is an ear if there is another relation 1) ordered before R, and 2) its attributes contain the key of R; another relation = parent</a:t>
            </a:r>
          </a:p>
          <a:p>
            <a:pPr marL="171450" indent="-171450">
              <a:buFontTx/>
              <a:buChar char="-"/>
            </a:pPr>
            <a:r>
              <a:rPr lang="en-US" dirty="0"/>
              <a:t>A plan is reverse of GYO reduction order; necessary for linear time guarantee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P1 and p2 are left-deep linear plans (draw a picture of p1 as left-deep linear plan)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Say “ear” is different from the standard definition.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----</a:t>
            </a:r>
          </a:p>
          <a:p>
            <a:r>
              <a:rPr lang="en-US" dirty="0"/>
              <a:t>Proposition: Keys of the relations are the same for both GYO reduction and reverse of the GYO reduction</a:t>
            </a:r>
          </a:p>
          <a:p>
            <a:r>
              <a:rPr lang="en-US" dirty="0"/>
              <a:t>Keys: dual purpose: join key for a plan and determines whether the relation is an ear</a:t>
            </a:r>
          </a:p>
        </p:txBody>
      </p:sp>
    </p:spTree>
    <p:extLst>
      <p:ext uri="{BB962C8B-B14F-4D97-AF65-F5344CB8AC3E}">
        <p14:creationId xmlns:p14="http://schemas.microsoft.com/office/powerpoint/2010/main" val="31801430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03684F-77EC-CA49-BEEE-D631F58D0A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068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Correctness</a:t>
            </a:r>
          </a:p>
          <a:p>
            <a:pPr marL="171450" indent="-171450">
              <a:buFontTx/>
              <a:buChar char="-"/>
            </a:pPr>
            <a:r>
              <a:rPr lang="en-US" dirty="0"/>
              <a:t>Only difference happens when probe failure</a:t>
            </a:r>
          </a:p>
          <a:p>
            <a:pPr marL="171450" indent="-171450">
              <a:buFontTx/>
              <a:buChar char="-"/>
            </a:pPr>
            <a:r>
              <a:rPr lang="en-US" dirty="0"/>
              <a:t>Tuple that fails at U is t (formed by red)</a:t>
            </a:r>
          </a:p>
          <a:p>
            <a:pPr marL="171450" indent="-171450">
              <a:buFontTx/>
              <a:buChar char="-"/>
            </a:pPr>
            <a:r>
              <a:rPr lang="en-US" dirty="0"/>
              <a:t>Lookup failure </a:t>
            </a:r>
            <a:r>
              <a:rPr lang="en-US" dirty="0">
                <a:sym typeface="Wingdings" pitchFamily="2" charset="2"/>
              </a:rPr>
              <a:t> hash key of t does not appear in U (any tuple has y=1 is not output)</a:t>
            </a:r>
          </a:p>
          <a:p>
            <a:pPr marL="171450" indent="-171450">
              <a:buFontTx/>
              <a:buChar char="-"/>
            </a:pPr>
            <a:r>
              <a:rPr lang="en-US" dirty="0">
                <a:sym typeface="Wingdings" pitchFamily="2" charset="2"/>
              </a:rPr>
              <a:t>S is parent of U  attributes of S contains key of U</a:t>
            </a:r>
          </a:p>
          <a:p>
            <a:pPr marL="171450" indent="-171450">
              <a:buFontTx/>
              <a:buChar char="-"/>
            </a:pPr>
            <a:r>
              <a:rPr lang="en-US" dirty="0">
                <a:sym typeface="Wingdings" pitchFamily="2" charset="2"/>
              </a:rPr>
              <a:t>t contains all the attributes of S, then S(1,1,1) contains y=1 can is safe to remove</a:t>
            </a:r>
          </a:p>
          <a:p>
            <a:pPr marL="171450" indent="-171450">
              <a:buFontTx/>
              <a:buChar char="-"/>
            </a:pPr>
            <a:r>
              <a:rPr lang="en-US" dirty="0">
                <a:sym typeface="Wingdings" pitchFamily="2" charset="2"/>
              </a:rPr>
              <a:t>Can </a:t>
            </a:r>
            <a:r>
              <a:rPr lang="en-US" dirty="0" err="1">
                <a:sym typeface="Wingdings" pitchFamily="2" charset="2"/>
              </a:rPr>
              <a:t>backjump</a:t>
            </a:r>
            <a:r>
              <a:rPr lang="en-US" dirty="0">
                <a:sym typeface="Wingdings" pitchFamily="2" charset="2"/>
              </a:rPr>
              <a:t> over T because tuple after T also contains S(1,1,1)</a:t>
            </a:r>
          </a:p>
          <a:p>
            <a:pPr marL="0" indent="0" algn="l">
              <a:buFontTx/>
              <a:buNone/>
            </a:pPr>
            <a:endParaRPr lang="en-US" dirty="0">
              <a:sym typeface="Wingdings" pitchFamily="2" charset="2"/>
            </a:endParaRPr>
          </a:p>
          <a:p>
            <a:pPr marL="0" indent="0" algn="l">
              <a:buFontTx/>
              <a:buNone/>
            </a:pPr>
            <a:r>
              <a:rPr lang="en-US" dirty="0">
                <a:sym typeface="Wingdings" pitchFamily="2" charset="2"/>
              </a:rPr>
              <a:t>Runtime</a:t>
            </a:r>
          </a:p>
          <a:p>
            <a:pPr marL="0" indent="0" algn="l">
              <a:buFontTx/>
              <a:buNone/>
            </a:pPr>
            <a:r>
              <a:rPr lang="en-US" dirty="0">
                <a:sym typeface="Wingdings" pitchFamily="2" charset="2"/>
              </a:rPr>
              <a:t>- Runtime bound to number of TTJ calls due to constant work within each call</a:t>
            </a:r>
          </a:p>
          <a:p>
            <a:pPr marL="171450" indent="-171450" algn="l">
              <a:buFontTx/>
              <a:buChar char="-"/>
            </a:pPr>
            <a:r>
              <a:rPr lang="en-US" dirty="0">
                <a:sym typeface="Wingdings" pitchFamily="2" charset="2"/>
              </a:rPr>
              <a:t>Two possible events for each TTJ call: output O(|Q|) or lookup failure and ties to tuple deletion O(|IN|)</a:t>
            </a:r>
          </a:p>
          <a:p>
            <a:pPr marL="171450" indent="-171450" algn="l">
              <a:buFontTx/>
              <a:buChar char="-"/>
            </a:pPr>
            <a:r>
              <a:rPr lang="en-US" dirty="0">
                <a:sym typeface="Wingdings" pitchFamily="2" charset="2"/>
              </a:rPr>
              <a:t>Need reverse of GYO reduction order to tie # of TTJ calls due to lookup failure with # of tuple deletion</a:t>
            </a:r>
          </a:p>
          <a:p>
            <a:pPr marL="171450" indent="-171450" algn="l">
              <a:buFontTx/>
              <a:buChar char="-"/>
            </a:pPr>
            <a:endParaRPr lang="en-US" dirty="0">
              <a:sym typeface="Wingdings" pitchFamily="2" charset="2"/>
            </a:endParaRPr>
          </a:p>
          <a:p>
            <a:pPr marL="0" indent="0" algn="l">
              <a:buFontTx/>
              <a:buNone/>
            </a:pPr>
            <a:r>
              <a:rPr lang="en-US" dirty="0">
                <a:sym typeface="Wingdings" pitchFamily="2" charset="2"/>
              </a:rPr>
              <a:t>---------------</a:t>
            </a:r>
          </a:p>
          <a:p>
            <a:pPr marL="171450" indent="-171450" algn="l">
              <a:buFontTx/>
              <a:buChar char="-"/>
            </a:pPr>
            <a:endParaRPr lang="en-US" dirty="0">
              <a:sym typeface="Wingdings" pitchFamily="2" charset="2"/>
            </a:endParaRPr>
          </a:p>
          <a:p>
            <a:pPr marL="171450" indent="-171450" algn="l">
              <a:buFontTx/>
              <a:buChar char="-"/>
            </a:pPr>
            <a:r>
              <a:rPr lang="en-US" dirty="0">
                <a:sym typeface="Wingdings" pitchFamily="2" charset="2"/>
              </a:rPr>
              <a:t>Number of TTJ calls = # of Line 3 + # of Line 7 + # of Line 10</a:t>
            </a:r>
          </a:p>
          <a:p>
            <a:pPr marL="171450" indent="-171450" algn="l">
              <a:buFontTx/>
              <a:buChar char="-"/>
            </a:pPr>
            <a:r>
              <a:rPr lang="en-US" dirty="0">
                <a:sym typeface="Wingdings" pitchFamily="2" charset="2"/>
              </a:rPr>
              <a:t>Line 10 eventually goes to Line 3 or Line7</a:t>
            </a:r>
          </a:p>
        </p:txBody>
      </p:sp>
    </p:spTree>
    <p:extLst>
      <p:ext uri="{BB962C8B-B14F-4D97-AF65-F5344CB8AC3E}">
        <p14:creationId xmlns:p14="http://schemas.microsoft.com/office/powerpoint/2010/main" val="26602819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In summary, linear runtime</a:t>
            </a:r>
          </a:p>
          <a:p>
            <a:pPr marL="171450" indent="-171450">
              <a:buFontTx/>
              <a:buChar char="-"/>
            </a:pPr>
            <a:r>
              <a:rPr lang="en-US" dirty="0"/>
              <a:t>TTJ has a fewer hash table lookup than binary join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TTJ and HJ has one hash table lookup for each call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TTJ is different from HJ on probe failure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HJ immediately backtracks to the immediately previous relation in the plan whereas TTJ can </a:t>
            </a:r>
            <a:r>
              <a:rPr lang="en-US" dirty="0" err="1"/>
              <a:t>backjump</a:t>
            </a:r>
            <a:r>
              <a:rPr lang="en-US" dirty="0"/>
              <a:t> to an earlier relation</a:t>
            </a:r>
          </a:p>
          <a:p>
            <a:pPr marL="628650" lvl="1" indent="-171450">
              <a:buFontTx/>
              <a:buChar char="-"/>
            </a:pPr>
            <a:endParaRPr lang="en-US" dirty="0"/>
          </a:p>
          <a:p>
            <a:pPr marL="628650" lvl="1" indent="-171450">
              <a:buFontTx/>
              <a:buChar char="-"/>
            </a:pPr>
            <a:r>
              <a:rPr lang="en-US" dirty="0"/>
              <a:t>Poster: |IN| not |\sum…|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03684F-77EC-CA49-BEEE-D631F58D0A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68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Implementation setup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Implement refinement of YA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Benchmark on JOB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Use SQLite plans for 112/113 of them, one from MySQL due to cross-product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Fastest in 97/113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Figure on the left: difference negligible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Figure on the right: </a:t>
            </a:r>
            <a:r>
              <a:rPr lang="en-US" dirty="0" err="1"/>
              <a:t>semijoin</a:t>
            </a:r>
            <a:r>
              <a:rPr lang="en-US" dirty="0"/>
              <a:t> removes a huge fraction of </a:t>
            </a:r>
            <a:r>
              <a:rPr lang="en-US" dirty="0" err="1"/>
              <a:t>cast_info</a:t>
            </a:r>
            <a:r>
              <a:rPr lang="en-US" dirty="0"/>
              <a:t> before building hash tables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03684F-77EC-CA49-BEEE-D631F58D0A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1538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dirty="0"/>
              <a:t>TTJ and YA are two sides of the same coin: some algorithm evaluates ACQ optimally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dirty="0"/>
              <a:t>Difference of these two is their input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dirty="0"/>
              <a:t>The impact of the input difference is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dirty="0"/>
              <a:t>Plan encodes join tree; TTJ works without explicitly constructing a join tree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dirty="0"/>
              <a:t>More powerful notion of ear that works for cyclic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dirty="0"/>
              <a:t>YA provides optimal guarantee while on bushy plan; but, TTJ can remove </a:t>
            </a:r>
            <a:r>
              <a:rPr lang="en-US" sz="1200" dirty="0" err="1"/>
              <a:t>semijoin</a:t>
            </a:r>
            <a:r>
              <a:rPr lang="en-US" sz="1200" dirty="0"/>
              <a:t>. In practice, TTJ has better overall performance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sz="1200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sz="1200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sz="1200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sz="1200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sz="1200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-----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dirty="0"/>
              <a:t>Join tree can support more plan structures with the cost of using </a:t>
            </a:r>
            <a:r>
              <a:rPr lang="en-US" sz="1200" dirty="0" err="1"/>
              <a:t>semijoin</a:t>
            </a:r>
            <a:endParaRPr lang="en-US" sz="1200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dirty="0"/>
              <a:t>TTJ can still work with bushy plan but sacrifice optimality guarantee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03684F-77EC-CA49-BEEE-D631F58D0A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744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Points out the problem and provides the motivation for working on such problem</a:t>
            </a:r>
          </a:p>
          <a:p>
            <a:pPr marL="171450" indent="-171450">
              <a:buFontTx/>
              <a:buChar char="-"/>
            </a:pPr>
            <a:r>
              <a:rPr lang="en-US" dirty="0"/>
              <a:t>YA well-known due to optimality</a:t>
            </a:r>
          </a:p>
          <a:p>
            <a:pPr marL="171450" indent="-171450">
              <a:buFontTx/>
              <a:buChar char="-"/>
            </a:pPr>
            <a:r>
              <a:rPr lang="en-US" dirty="0"/>
              <a:t>ACQ is abundance but YA doesn’t appear in mainstream databases</a:t>
            </a:r>
          </a:p>
          <a:p>
            <a:pPr marL="171450" indent="-171450">
              <a:buFontTx/>
              <a:buChar char="-"/>
            </a:pPr>
            <a:r>
              <a:rPr lang="en-US" dirty="0"/>
              <a:t>Focus on the issue to the algorithm and how we can fix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350AD5-3370-B54A-8197-9CEF81563AD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960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TTJ works for cyclic (* reduce to binary join if it is not an ear)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R and T are not an ear but S is an ear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Use TTJ for R \join S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Same as binary join but make a difference with no-good list</a:t>
            </a:r>
          </a:p>
          <a:p>
            <a:pPr marL="171450" lvl="0" indent="-171450">
              <a:buFontTx/>
              <a:buChar char="-"/>
            </a:pPr>
            <a:r>
              <a:rPr lang="en-US" dirty="0"/>
              <a:t>Ear and parent definitions are generalized vs. traditional definitions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Traditional: none of the relations are ears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Traditional starts from the full query and do “minus”; ours starts from nothing and do “addition”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Traditional is “query view” and ours is “plan view”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For example, …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Two views make no difference in acyclic case but do in cyclic case</a:t>
            </a:r>
          </a:p>
          <a:p>
            <a:pPr marL="171450" lvl="0" indent="-171450">
              <a:buFontTx/>
              <a:buChar char="-"/>
            </a:pPr>
            <a:r>
              <a:rPr lang="en-US" dirty="0"/>
              <a:t>Aim to generalize the observation on triangle query through a series of graph contraction.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Aim to find a plan such that intermediate results produced by contractions are minimized.</a:t>
            </a:r>
          </a:p>
          <a:p>
            <a:pPr marL="628650" lvl="1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03684F-77EC-CA49-BEEE-D631F58D0A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8416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I want to conclude the talk by remarking that TTJ has a deep root in constraint satisfaction problem</a:t>
            </a:r>
          </a:p>
          <a:p>
            <a:pPr marL="171450" indent="-171450">
              <a:buFontTx/>
              <a:buChar char="-"/>
            </a:pPr>
            <a:r>
              <a:rPr lang="en-US" dirty="0"/>
              <a:t>We view plan as an encoding of a CSP and we aim to solve it using search techniques.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TTJ is the query evaluation version of </a:t>
            </a:r>
            <a:r>
              <a:rPr lang="en-US" dirty="0" err="1"/>
              <a:t>TreeTracker</a:t>
            </a:r>
            <a:r>
              <a:rPr lang="en-US" dirty="0"/>
              <a:t> algorithm, which returns one solution over CSP.</a:t>
            </a:r>
          </a:p>
          <a:p>
            <a:pPr marL="171450" lvl="0" indent="-171450">
              <a:buFontTx/>
              <a:buChar char="-"/>
            </a:pPr>
            <a:r>
              <a:rPr lang="en-US" dirty="0"/>
              <a:t>Examine YA through the lens of CSP, it is an inference algorithm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Use forward checking to make any pair of relations arc-consistent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Any possible assignment to a relation can be part of the final solution to the CSP.</a:t>
            </a:r>
          </a:p>
          <a:p>
            <a:pPr marL="171450" lvl="0" indent="-171450">
              <a:buFontTx/>
              <a:buChar char="-"/>
            </a:pPr>
            <a:r>
              <a:rPr lang="en-US" dirty="0"/>
              <a:t>TTJ as a search algorithm removes the preprocessing step while attaining the optimality</a:t>
            </a:r>
          </a:p>
          <a:p>
            <a:pPr marL="171450" lvl="0" indent="-171450">
              <a:buFontTx/>
              <a:buChar char="-"/>
            </a:pPr>
            <a:r>
              <a:rPr lang="en-US" dirty="0"/>
              <a:t>Thank you for your attention. I’m happy to take any questions.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----------------</a:t>
            </a:r>
          </a:p>
          <a:p>
            <a:r>
              <a:rPr lang="en-US" dirty="0"/>
              <a:t>- TTJ is an extension of a CSP algorithm: </a:t>
            </a:r>
            <a:r>
              <a:rPr lang="en-US" dirty="0" err="1"/>
              <a:t>TreeTracker</a:t>
            </a:r>
            <a:endParaRPr lang="en-US" dirty="0"/>
          </a:p>
          <a:p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Yannakakis’s</a:t>
            </a:r>
            <a:r>
              <a:rPr lang="en-US" dirty="0"/>
              <a:t> algorithm can be viewed as an inference algorithm</a:t>
            </a:r>
          </a:p>
          <a:p>
            <a:pPr lvl="1"/>
            <a:r>
              <a:rPr lang="en-US" dirty="0"/>
              <a:t>Very similar to AC-4 that invokes forward checking that makes any pair of variables in CSP arc-consistent </a:t>
            </a:r>
          </a:p>
          <a:p>
            <a:r>
              <a:rPr lang="en-US" dirty="0"/>
              <a:t>- </a:t>
            </a:r>
            <a:r>
              <a:rPr lang="en-US" dirty="0" err="1"/>
              <a:t>TreeTracker</a:t>
            </a:r>
            <a:r>
              <a:rPr lang="en-US" dirty="0"/>
              <a:t> is a search algorithm</a:t>
            </a:r>
          </a:p>
          <a:p>
            <a:pPr lvl="1"/>
            <a:r>
              <a:rPr lang="en-US" dirty="0"/>
              <a:t>Resolves </a:t>
            </a:r>
            <a:r>
              <a:rPr lang="en-US" dirty="0" err="1">
                <a:effectLst/>
                <a:cs typeface="Calibri" panose="020F0502020204030204" pitchFamily="34" charset="0"/>
              </a:rPr>
              <a:t>Dechter’s</a:t>
            </a:r>
            <a:r>
              <a:rPr lang="en-US" dirty="0">
                <a:effectLst/>
                <a:cs typeface="Calibri" panose="020F0502020204030204" pitchFamily="34" charset="0"/>
              </a:rPr>
              <a:t> conjecture: whether </a:t>
            </a:r>
            <a:r>
              <a:rPr lang="en-US" dirty="0">
                <a:effectLst/>
              </a:rPr>
              <a:t>there existed an optimal algorithm for acyclic CSPs free of any preprocessing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350AD5-3370-B54A-8197-9CEF81563AD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493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Explain ACQ, YA, and the issue with the algorithm from practical perspective</a:t>
            </a:r>
          </a:p>
          <a:p>
            <a:pPr marL="171450" indent="-171450">
              <a:buFontTx/>
              <a:buChar char="-"/>
            </a:pPr>
            <a:r>
              <a:rPr lang="en-US" dirty="0"/>
              <a:t>Full CQ</a:t>
            </a:r>
          </a:p>
          <a:p>
            <a:pPr marL="171450" indent="-171450">
              <a:buFontTx/>
              <a:buChar char="-"/>
            </a:pPr>
            <a:r>
              <a:rPr lang="en-US" dirty="0"/>
              <a:t>Acyclic</a:t>
            </a:r>
          </a:p>
          <a:p>
            <a:pPr marL="171450" indent="-171450">
              <a:buFontTx/>
              <a:buChar char="-"/>
            </a:pPr>
            <a:r>
              <a:rPr lang="en-US" dirty="0"/>
              <a:t>Join tree: nodes = relations, connectedness property</a:t>
            </a:r>
          </a:p>
          <a:p>
            <a:pPr marL="171450" indent="-171450">
              <a:buFontTx/>
              <a:buChar char="-"/>
            </a:pPr>
            <a:r>
              <a:rPr lang="en-US" dirty="0"/>
              <a:t>YA: 3 passes</a:t>
            </a:r>
          </a:p>
          <a:p>
            <a:pPr marL="171450" indent="-171450">
              <a:buFontTx/>
              <a:buChar char="-"/>
            </a:pPr>
            <a:r>
              <a:rPr lang="en-US" dirty="0"/>
              <a:t>Issue</a:t>
            </a:r>
          </a:p>
          <a:p>
            <a:pPr marL="628650" lvl="1" indent="-171450">
              <a:buFontTx/>
              <a:buChar char="-"/>
            </a:pPr>
            <a:r>
              <a:rPr lang="en-US" dirty="0" err="1"/>
              <a:t>Semijoin</a:t>
            </a:r>
            <a:r>
              <a:rPr lang="en-US" dirty="0"/>
              <a:t> passes as a preprocessing step; if every tuple is joinable, preprocessing benefit is minimal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Takes join tree as input instead of plan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350AD5-3370-B54A-8197-9CEF81563AD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8719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 to transition into TTJ by first talking about how binary join works</a:t>
            </a:r>
          </a:p>
          <a:p>
            <a:r>
              <a:rPr lang="en-US" dirty="0"/>
              <a:t>- TTJ modifies slightly on binary joins</a:t>
            </a:r>
          </a:p>
          <a:p>
            <a:pPr marL="171450" indent="-171450">
              <a:buFontTx/>
              <a:buChar char="-"/>
            </a:pPr>
            <a:r>
              <a:rPr lang="en-US" dirty="0"/>
              <a:t>Start with binary join of two relations R and S</a:t>
            </a:r>
          </a:p>
          <a:p>
            <a:pPr marL="171450" indent="-171450">
              <a:buFontTx/>
              <a:buChar char="-"/>
            </a:pPr>
            <a:r>
              <a:rPr lang="en-US" dirty="0"/>
              <a:t>Assume standard in-memory hash-join</a:t>
            </a:r>
          </a:p>
          <a:p>
            <a:pPr marL="171450" indent="-171450">
              <a:buFontTx/>
              <a:buChar char="-"/>
            </a:pPr>
            <a:r>
              <a:rPr lang="en-US" dirty="0"/>
              <a:t>Build hash table based on the hash key 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03684F-77EC-CA49-BEEE-D631F58D0A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059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Extend binary join into multi-way join and pinpoint how binary join wastes effort for this example.</a:t>
            </a:r>
          </a:p>
          <a:p>
            <a:pPr marL="171450" indent="-171450">
              <a:buFontTx/>
              <a:buChar char="-"/>
            </a:pPr>
            <a:r>
              <a:rPr lang="en-US" dirty="0"/>
              <a:t>Extend binary join of two relations into binary join of four relations</a:t>
            </a:r>
          </a:p>
          <a:p>
            <a:pPr marL="171450" indent="-171450">
              <a:buFontTx/>
              <a:buChar char="-"/>
            </a:pPr>
            <a:r>
              <a:rPr lang="en-US" dirty="0"/>
              <a:t>First build hash tables on S,T, and U based on their join keys S(x), T(y), U(y)</a:t>
            </a:r>
          </a:p>
          <a:p>
            <a:pPr marL="171450" indent="-171450">
              <a:buFontTx/>
              <a:buChar char="-"/>
            </a:pPr>
            <a:r>
              <a:rPr lang="en-US" dirty="0"/>
              <a:t>How binary join wastes effort</a:t>
            </a:r>
          </a:p>
          <a:p>
            <a:pPr marL="171450" indent="-171450">
              <a:buFontTx/>
              <a:buChar char="-"/>
            </a:pPr>
            <a:r>
              <a:rPr lang="en-US" dirty="0"/>
              <a:t>S(1,1,1) introduces y=1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03684F-77EC-CA49-BEEE-D631F58D0A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3389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Introduce the </a:t>
            </a:r>
            <a:r>
              <a:rPr lang="en-US" dirty="0" err="1"/>
              <a:t>backjumping</a:t>
            </a:r>
            <a:r>
              <a:rPr lang="en-US" dirty="0"/>
              <a:t> idea in TTJ through code snippet</a:t>
            </a:r>
          </a:p>
          <a:p>
            <a:pPr marL="171450" indent="-171450">
              <a:buFontTx/>
              <a:buChar char="-"/>
            </a:pPr>
            <a:r>
              <a:rPr lang="en-US" dirty="0"/>
              <a:t>TTJ is designed to handle the situation of binary join</a:t>
            </a:r>
          </a:p>
          <a:p>
            <a:pPr marL="171450" indent="-171450">
              <a:buFontTx/>
              <a:buChar char="-"/>
            </a:pPr>
            <a:r>
              <a:rPr lang="en-US" dirty="0"/>
              <a:t>The first idea of TTJ is …</a:t>
            </a:r>
          </a:p>
          <a:p>
            <a:pPr marL="171450" indent="-171450">
              <a:buFontTx/>
              <a:buChar char="-"/>
            </a:pPr>
            <a:r>
              <a:rPr lang="en-US" dirty="0"/>
              <a:t>On Line 4, </a:t>
            </a:r>
          </a:p>
          <a:p>
            <a:pPr marL="171450" indent="-171450">
              <a:buFontTx/>
              <a:buChar char="-"/>
            </a:pPr>
            <a:r>
              <a:rPr lang="en-US" dirty="0"/>
              <a:t>Exception handled in try … catch at S</a:t>
            </a:r>
          </a:p>
        </p:txBody>
      </p:sp>
    </p:spTree>
    <p:extLst>
      <p:ext uri="{BB962C8B-B14F-4D97-AF65-F5344CB8AC3E}">
        <p14:creationId xmlns:p14="http://schemas.microsoft.com/office/powerpoint/2010/main" val="18775172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Illustrate the </a:t>
            </a:r>
            <a:r>
              <a:rPr lang="en-US" dirty="0" err="1"/>
              <a:t>backjumping</a:t>
            </a:r>
            <a:r>
              <a:rPr lang="en-US" dirty="0"/>
              <a:t> idea using our running example</a:t>
            </a:r>
          </a:p>
          <a:p>
            <a:pPr marL="171450" indent="-171450">
              <a:buFontTx/>
              <a:buChar char="-"/>
            </a:pPr>
            <a:r>
              <a:rPr lang="en-US" dirty="0"/>
              <a:t>Revisit our running example</a:t>
            </a:r>
          </a:p>
          <a:p>
            <a:pPr marL="171450" indent="-171450">
              <a:buFontTx/>
              <a:buChar char="-"/>
            </a:pPr>
            <a:r>
              <a:rPr lang="en-US" dirty="0"/>
              <a:t>Evaluation skips T</a:t>
            </a:r>
          </a:p>
          <a:p>
            <a:pPr marL="171450" indent="-171450">
              <a:buFontTx/>
              <a:buChar char="-"/>
            </a:pPr>
            <a:r>
              <a:rPr lang="en-US" dirty="0"/>
              <a:t>Red arrow indicates </a:t>
            </a:r>
            <a:r>
              <a:rPr lang="en-US" dirty="0" err="1"/>
              <a:t>backjumping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22810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Introduce the tuple deletion idea in TTJ through code snippet</a:t>
            </a:r>
          </a:p>
          <a:p>
            <a:pPr marL="171450" indent="-171450">
              <a:buFontTx/>
              <a:buChar char="-"/>
            </a:pPr>
            <a:r>
              <a:rPr lang="en-US" dirty="0"/>
              <a:t>S(1,1,1) is no longer needed</a:t>
            </a:r>
          </a:p>
          <a:p>
            <a:pPr marL="171450" indent="-171450">
              <a:buFontTx/>
              <a:buChar char="-"/>
            </a:pPr>
            <a:r>
              <a:rPr lang="en-US" dirty="0"/>
              <a:t>Safe to delete</a:t>
            </a:r>
          </a:p>
          <a:p>
            <a:pPr marL="171450" indent="-171450">
              <a:buFontTx/>
              <a:buChar char="-"/>
            </a:pPr>
            <a:r>
              <a:rPr lang="en-US" dirty="0"/>
              <a:t>Line 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912215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Illustrate what just described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51261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7051D-E9F2-ADA3-EF7E-EDF23CDEB7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0707C3-50DB-366E-A4FC-151FE252E5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712A2-FB7F-0B4C-D5DC-BD340728B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E9F40-D916-A241-97EE-0E1BC808EA10}" type="datetime1">
              <a:rPr lang="en-US" smtClean="0"/>
              <a:t>4/23/25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69C64-5F0E-0B67-B066-FC62CED7C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C3AF69-4B4A-E481-B74D-11DA9FA7E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90B-AB45-B34A-A136-3908E0776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3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60AC4-FF6E-4175-72A7-A18E125FB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EE9DEB-3388-0947-0BF3-5065BDFA6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9EC39C-1C92-751B-DAA0-D02991414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E9ED5-C952-EA49-86D5-8CA30D8E4528}" type="datetime1">
              <a:rPr lang="en-US" smtClean="0"/>
              <a:t>4/23/25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C3AA9-7EC2-D840-253F-E3EC20A7C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39FE0-CF22-8A52-071E-C7BC3513A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90B-AB45-B34A-A136-3908E0776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189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3E1B1C-62A9-35C3-6ABD-62979417EB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09FB97-14FF-5E62-DC46-88D14ED5D8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001EF-9FB1-175A-2C1C-2E811726D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9B8AD-0101-D34A-93D9-BCD4EA482292}" type="datetime1">
              <a:rPr lang="en-US" smtClean="0"/>
              <a:t>4/23/25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D17DA-98E5-56C0-391C-7FF38AE24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58A7E-F32E-D362-E0A2-3C88C955A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90B-AB45-B34A-A136-3908E0776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682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ly title (3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068" y="57412"/>
            <a:ext cx="6016605" cy="527837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80662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AC393-B5CB-31A6-B7CE-4D4320084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DEFED-EB14-15AC-4FE8-D1DA26B1B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26BE4-28EA-E1C9-4BF8-EA38FEF0A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DE26-BAEF-A249-9946-7186E4E0142C}" type="datetime1">
              <a:rPr lang="en-US" smtClean="0"/>
              <a:t>4/23/25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D23B8-AC7F-5FA8-6361-966A089C3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765807-25E0-F7B4-5CFA-79E9DCFF2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90B-AB45-B34A-A136-3908E0776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948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8ECA7-5EC6-3831-61BF-35EAAB346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43D02D-69AD-3C1F-C429-4257C67C0E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4CF76-D022-17ED-DFF1-4360340DA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2B491-CA42-D240-82A4-A3BE9BFE71E8}" type="datetime1">
              <a:rPr lang="en-US" smtClean="0"/>
              <a:t>4/23/25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B87468-40CB-6A3B-5BF3-8C6582745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AE3D6-4820-4DCB-90CC-F173CF9AB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90B-AB45-B34A-A136-3908E0776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250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6DA22-DE40-3F0E-F4E3-1C2E64019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5A33A4-496C-9626-3EBB-BDEF7D5D24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6D8CEC-B91A-74A8-6902-C751A8F6C9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77F12D-21B1-F307-2AA0-FCF453B38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4537-660C-4145-8AA6-6087995CFE57}" type="datetime1">
              <a:rPr lang="en-US" smtClean="0"/>
              <a:t>4/23/25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4CDC12-0145-6034-1FFD-67962D07F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E24244-FF6A-41F7-519D-2044AA326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90B-AB45-B34A-A136-3908E0776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4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51A85-F409-7975-5EF7-F96F764DB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E3EA9C-5A67-05A8-3DA6-5EED1B4FA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A27A71-5FE7-3821-0804-B9C432474C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51FE0B-BEE7-806D-E185-6A18FA42BE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7675D1-23FB-2720-ABDA-AD50D5270A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021D04-38ED-807C-4BB6-6947E40D1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8F55E-146F-C344-A322-CA6DACA8BEB4}" type="datetime1">
              <a:rPr lang="en-US" smtClean="0"/>
              <a:t>4/23/25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4501FF-D504-AB43-41D8-AE496B70A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60B724-7ADD-6E34-773E-E4F146DE6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90B-AB45-B34A-A136-3908E0776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16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6C9B9-8D3D-8A45-A0F8-1D6F2D5AC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D037CF-0AC1-E869-9AE6-36C010D50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2F33-F45F-7043-B3B2-C5AA6D94CE1E}" type="datetime1">
              <a:rPr lang="en-US" smtClean="0"/>
              <a:t>4/23/25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C0DA2-93B3-75E4-BDD3-B7C62AAE0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6D5914-D9F0-DF23-9544-0085CDDB2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90B-AB45-B34A-A136-3908E0776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991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AF4DBC-F5F5-BA6C-5EEE-199164CD2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7BE6-2CC7-6A48-983A-6034595B3E8E}" type="datetime1">
              <a:rPr lang="en-US" smtClean="0"/>
              <a:t>4/23/25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0FABAB-A014-D15F-9C0B-2FA461F2D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B027AF-90E3-6DDB-628B-426CBB702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90B-AB45-B34A-A136-3908E0776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03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32A6E-A172-896F-D475-6D356A555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0992F-5542-A65A-5CE4-AA3964F1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2F42AE-13DB-67FB-4AF7-38CC4A5118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4B7949-1F77-7835-64FC-3ED1A7604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C83C-8F89-5849-AB81-2FBC1B6A937A}" type="datetime1">
              <a:rPr lang="en-US" smtClean="0"/>
              <a:t>4/23/25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82EBB-14B5-12E4-F0E3-50EFD6AF4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A20069-47BE-F67F-6382-335FF9CCC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90B-AB45-B34A-A136-3908E0776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052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A7821-BEB3-D6B9-881C-A6B40F1F1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D8573C-F6A4-FC6A-51AE-29E77A4467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1444B7-6288-9E48-02B3-EC0A6AA014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41CB71-C3FD-E024-5052-8D206CBF9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0680B-6D60-2148-AB25-424D56A50FE9}" type="datetime1">
              <a:rPr lang="en-US" smtClean="0"/>
              <a:t>4/23/25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EE3492-CE85-0008-88CF-FA67EA497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2E9101-BF07-676D-363E-E74748710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90B-AB45-B34A-A136-3908E0776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191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F3574-2DF6-8140-5D26-5130BDFA7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C6D558-5400-E9BC-2DAA-59D5BC63F2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F32DE5-9D86-880C-B4FB-ED3848D7F0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DB5AE-F27B-F54B-BA23-254D8C195CB6}" type="datetime1">
              <a:rPr lang="en-US" smtClean="0"/>
              <a:t>4/23/25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AC1D85-4647-0D74-68E4-D2A7A493FF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76259E-38A1-1463-4C3B-004FA4AD3B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2D90B-AB45-B34A-A136-3908E0776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839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3.png"/><Relationship Id="rId5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4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3.png"/><Relationship Id="rId5" Type="http://schemas.openxmlformats.org/officeDocument/2006/relationships/image" Target="../media/image40.png"/><Relationship Id="rId4" Type="http://schemas.openxmlformats.org/officeDocument/2006/relationships/image" Target="../media/image31.png"/><Relationship Id="rId9" Type="http://schemas.openxmlformats.org/officeDocument/2006/relationships/image" Target="../media/image4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4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3.png"/><Relationship Id="rId5" Type="http://schemas.openxmlformats.org/officeDocument/2006/relationships/image" Target="../media/image40.png"/><Relationship Id="rId4" Type="http://schemas.openxmlformats.org/officeDocument/2006/relationships/image" Target="../media/image31.png"/><Relationship Id="rId9" Type="http://schemas.openxmlformats.org/officeDocument/2006/relationships/image" Target="../media/image4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0.png"/><Relationship Id="rId3" Type="http://schemas.openxmlformats.org/officeDocument/2006/relationships/image" Target="../media/image371.png"/><Relationship Id="rId7" Type="http://schemas.openxmlformats.org/officeDocument/2006/relationships/image" Target="../media/image4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00.png"/><Relationship Id="rId5" Type="http://schemas.openxmlformats.org/officeDocument/2006/relationships/image" Target="../media/image391.png"/><Relationship Id="rId4" Type="http://schemas.openxmlformats.org/officeDocument/2006/relationships/image" Target="../media/image381.png"/><Relationship Id="rId9" Type="http://schemas.openxmlformats.org/officeDocument/2006/relationships/image" Target="../media/image4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0.png"/><Relationship Id="rId3" Type="http://schemas.openxmlformats.org/officeDocument/2006/relationships/image" Target="../media/image320.png"/><Relationship Id="rId7" Type="http://schemas.openxmlformats.org/officeDocument/2006/relationships/image" Target="../media/image36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50.png"/><Relationship Id="rId11" Type="http://schemas.openxmlformats.org/officeDocument/2006/relationships/image" Target="../media/image45.png"/><Relationship Id="rId5" Type="http://schemas.openxmlformats.org/officeDocument/2006/relationships/image" Target="../media/image340.png"/><Relationship Id="rId10" Type="http://schemas.openxmlformats.org/officeDocument/2006/relationships/image" Target="../media/image390.png"/><Relationship Id="rId4" Type="http://schemas.openxmlformats.org/officeDocument/2006/relationships/image" Target="../media/image330.png"/><Relationship Id="rId9" Type="http://schemas.openxmlformats.org/officeDocument/2006/relationships/image" Target="../media/image38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0.png"/><Relationship Id="rId7" Type="http://schemas.openxmlformats.org/officeDocument/2006/relationships/image" Target="../media/image4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0.png"/><Relationship Id="rId5" Type="http://schemas.openxmlformats.org/officeDocument/2006/relationships/image" Target="../media/image460.png"/><Relationship Id="rId4" Type="http://schemas.openxmlformats.org/officeDocument/2006/relationships/image" Target="../media/image450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A2993-40BC-8C50-9043-2DB463010E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latin typeface="Merriweather" pitchFamily="2" charset="77"/>
              </a:rPr>
              <a:t>TreeTracker</a:t>
            </a:r>
            <a:r>
              <a:rPr lang="en-US" dirty="0">
                <a:latin typeface="Merriweather" pitchFamily="2" charset="77"/>
              </a:rPr>
              <a:t> Join: Simple, Optimal, Fast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0B09D4-7383-D13D-BB7E-BB713E2A458C}"/>
              </a:ext>
            </a:extLst>
          </p:cNvPr>
          <p:cNvSpPr txBox="1"/>
          <p:nvPr/>
        </p:nvSpPr>
        <p:spPr>
          <a:xfrm>
            <a:off x="899592" y="3850720"/>
            <a:ext cx="400102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err="1"/>
              <a:t>Zeyuan</a:t>
            </a:r>
            <a:r>
              <a:rPr lang="en-US" sz="3600" b="1" u="sng" dirty="0"/>
              <a:t> Hu</a:t>
            </a:r>
          </a:p>
          <a:p>
            <a:pPr algn="ctr"/>
            <a:r>
              <a:rPr lang="en-US" sz="3600" dirty="0"/>
              <a:t>UT-Austin</a:t>
            </a:r>
          </a:p>
          <a:p>
            <a:pPr algn="ctr"/>
            <a:r>
              <a:rPr lang="en-US" sz="36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F11702-2620-3F35-2F09-4DF3AA92718D}"/>
              </a:ext>
            </a:extLst>
          </p:cNvPr>
          <p:cNvSpPr txBox="1"/>
          <p:nvPr/>
        </p:nvSpPr>
        <p:spPr>
          <a:xfrm>
            <a:off x="3895464" y="3850720"/>
            <a:ext cx="400102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Remy Wang</a:t>
            </a:r>
          </a:p>
          <a:p>
            <a:pPr algn="ctr"/>
            <a:r>
              <a:rPr lang="en-US" sz="3600" dirty="0"/>
              <a:t>UCLA</a:t>
            </a:r>
          </a:p>
          <a:p>
            <a:pPr algn="ctr"/>
            <a:r>
              <a:rPr lang="en-US" sz="3600" dirty="0"/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BF201A-3BEC-81F9-BE3F-11C988CA0745}"/>
              </a:ext>
            </a:extLst>
          </p:cNvPr>
          <p:cNvSpPr txBox="1"/>
          <p:nvPr/>
        </p:nvSpPr>
        <p:spPr>
          <a:xfrm>
            <a:off x="7291389" y="3850720"/>
            <a:ext cx="400102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Daniel P. </a:t>
            </a:r>
            <a:r>
              <a:rPr lang="en-US" sz="3600" dirty="0" err="1"/>
              <a:t>Miranker</a:t>
            </a:r>
            <a:endParaRPr lang="en-US" sz="3600" dirty="0"/>
          </a:p>
          <a:p>
            <a:pPr algn="ctr"/>
            <a:r>
              <a:rPr lang="en-US" sz="3600" dirty="0"/>
              <a:t>UT-Austin</a:t>
            </a:r>
          </a:p>
          <a:p>
            <a:pPr algn="ctr"/>
            <a:r>
              <a:rPr lang="en-US" sz="3600" dirty="0"/>
              <a:t>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9DC55D-3E4C-A989-68AA-9743E4F4D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90B-AB45-B34A-A136-3908E077647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857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91EA2845-6F65-C7C9-DE6B-35FD67270A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sz="4800" dirty="0"/>
                  <a:t>When a hash table lookup fails at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4800" dirty="0"/>
                  <a:t> given a tuple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US" sz="4800" dirty="0"/>
              </a:p>
              <a:p>
                <a:pPr marL="457200" lvl="1" indent="0">
                  <a:buNone/>
                </a:pPr>
                <a:r>
                  <a:rPr lang="en-US" sz="4800" dirty="0"/>
                  <a:t>1. </a:t>
                </a:r>
                <a:r>
                  <a:rPr lang="en-US" sz="4800" dirty="0" err="1"/>
                  <a:t>Backjump</a:t>
                </a:r>
                <a:r>
                  <a:rPr lang="en-US" sz="4800" dirty="0"/>
                  <a:t> to the parent of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endParaRPr lang="en-US" sz="4800" dirty="0"/>
              </a:p>
              <a:p>
                <a:pPr marL="457200" lvl="1" indent="0">
                  <a:buNone/>
                </a:pPr>
                <a:r>
                  <a:rPr lang="en-US" sz="4800" dirty="0"/>
                  <a:t>2. Delete current tuple from the parent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91EA2845-6F65-C7C9-DE6B-35FD67270A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2654" t="-4942" r="-26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A2E89A2-D5BF-217E-9464-88B4E586E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90B-AB45-B34A-A136-3908E077647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07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55957" y="227382"/>
            <a:ext cx="928219" cy="139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907" spc="63">
                <a:solidFill>
                  <a:srgbClr val="FFFFFF"/>
                </a:solidFill>
                <a:latin typeface="Times New Roman"/>
                <a:cs typeface="Times New Roman"/>
              </a:rPr>
              <a:t>Database</a:t>
            </a:r>
            <a:r>
              <a:rPr sz="907" spc="103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907" spc="63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907" spc="32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907" spc="23">
                <a:solidFill>
                  <a:srgbClr val="FFFFFF"/>
                </a:solidFill>
                <a:latin typeface="Times New Roman"/>
                <a:cs typeface="Times New Roman"/>
              </a:rPr>
              <a:t>ry</a:t>
            </a:r>
            <a:endParaRPr sz="907">
              <a:latin typeface="Times New Roman"/>
              <a:cs typeface="Times New Roman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286EB7A-5B71-B5F9-297F-52C2323B8F38}"/>
              </a:ext>
            </a:extLst>
          </p:cNvPr>
          <p:cNvSpPr txBox="1">
            <a:spLocks/>
          </p:cNvSpPr>
          <p:nvPr/>
        </p:nvSpPr>
        <p:spPr>
          <a:xfrm>
            <a:off x="689372" y="2192224"/>
            <a:ext cx="6860772" cy="26504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i="1" dirty="0"/>
              <a:t>Keys</a:t>
            </a:r>
          </a:p>
          <a:p>
            <a:pPr marL="0" indent="0">
              <a:buNone/>
            </a:pPr>
            <a:r>
              <a:rPr lang="en-US" sz="4000" i="1" dirty="0"/>
              <a:t>Ear</a:t>
            </a:r>
          </a:p>
          <a:p>
            <a:pPr marL="0" indent="0">
              <a:buNone/>
            </a:pPr>
            <a:r>
              <a:rPr lang="en-US" sz="4000" i="1" dirty="0"/>
              <a:t>Parent</a:t>
            </a:r>
          </a:p>
          <a:p>
            <a:pPr marL="0" indent="0">
              <a:buNone/>
            </a:pPr>
            <a:r>
              <a:rPr lang="en-US" sz="4000" i="1" dirty="0"/>
              <a:t>Reverse of GYO Reduction Order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BE20B91-005C-09E2-B889-6B212C61C2EA}"/>
                  </a:ext>
                </a:extLst>
              </p:cNvPr>
              <p:cNvSpPr txBox="1"/>
              <p:nvPr/>
            </p:nvSpPr>
            <p:spPr>
              <a:xfrm>
                <a:off x="7550144" y="5398717"/>
                <a:ext cx="8821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BE20B91-005C-09E2-B889-6B212C61C2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0144" y="5398717"/>
                <a:ext cx="882165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C42D5AB5-057F-1350-6D1F-69C4BCF739A7}"/>
                  </a:ext>
                </a:extLst>
              </p:cNvPr>
              <p:cNvSpPr/>
              <p:nvPr/>
            </p:nvSpPr>
            <p:spPr>
              <a:xfrm>
                <a:off x="8354862" y="4293294"/>
                <a:ext cx="977030" cy="74216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⋈</m:t>
                      </m:r>
                    </m:oMath>
                  </m:oMathPara>
                </a14:m>
                <a:endParaRPr lang="en-US" sz="4000" b="0" dirty="0"/>
              </a:p>
            </p:txBody>
          </p:sp>
        </mc:Choice>
        <mc:Fallback xmlns=""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C42D5AB5-057F-1350-6D1F-69C4BCF739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4862" y="4293294"/>
                <a:ext cx="977030" cy="742167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AE360D3-A2E4-9B0D-6A91-CB02E0FB5813}"/>
              </a:ext>
            </a:extLst>
          </p:cNvPr>
          <p:cNvCxnSpPr>
            <a:stCxn id="5" idx="3"/>
            <a:endCxn id="4" idx="0"/>
          </p:cNvCxnSpPr>
          <p:nvPr/>
        </p:nvCxnSpPr>
        <p:spPr>
          <a:xfrm flipH="1">
            <a:off x="7991227" y="4926773"/>
            <a:ext cx="506718" cy="4719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F3D1C4E-CF7B-0A91-BAD5-B6945CC86D09}"/>
                  </a:ext>
                </a:extLst>
              </p:cNvPr>
              <p:cNvSpPr txBox="1"/>
              <p:nvPr/>
            </p:nvSpPr>
            <p:spPr>
              <a:xfrm>
                <a:off x="9174736" y="5429847"/>
                <a:ext cx="10809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F3D1C4E-CF7B-0A91-BAD5-B6945CC86D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4736" y="5429847"/>
                <a:ext cx="1080937" cy="369332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CCBD7EE-D755-7FD8-93E1-E78654E91D97}"/>
              </a:ext>
            </a:extLst>
          </p:cNvPr>
          <p:cNvCxnSpPr>
            <a:cxnSpLocks/>
            <a:stCxn id="5" idx="5"/>
            <a:endCxn id="9" idx="0"/>
          </p:cNvCxnSpPr>
          <p:nvPr/>
        </p:nvCxnSpPr>
        <p:spPr>
          <a:xfrm>
            <a:off x="9188809" y="4926773"/>
            <a:ext cx="526396" cy="50307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BB96077C-E775-B560-ED1B-1EA9FC67159A}"/>
                  </a:ext>
                </a:extLst>
              </p:cNvPr>
              <p:cNvSpPr/>
              <p:nvPr/>
            </p:nvSpPr>
            <p:spPr>
              <a:xfrm>
                <a:off x="9083460" y="3234387"/>
                <a:ext cx="977030" cy="74216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⋈</m:t>
                      </m:r>
                    </m:oMath>
                  </m:oMathPara>
                </a14:m>
                <a:endParaRPr lang="en-US" sz="4000" b="0" dirty="0"/>
              </a:p>
            </p:txBody>
          </p:sp>
        </mc:Choice>
        <mc:Fallback xmlns=""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BB96077C-E775-B560-ED1B-1EA9FC6715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3460" y="3234387"/>
                <a:ext cx="977030" cy="742167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9AA28D-7158-6BB7-B309-904532693EE2}"/>
              </a:ext>
            </a:extLst>
          </p:cNvPr>
          <p:cNvCxnSpPr>
            <a:cxnSpLocks/>
            <a:stCxn id="15" idx="3"/>
            <a:endCxn id="5" idx="0"/>
          </p:cNvCxnSpPr>
          <p:nvPr/>
        </p:nvCxnSpPr>
        <p:spPr>
          <a:xfrm flipH="1">
            <a:off x="8843377" y="3867866"/>
            <a:ext cx="383166" cy="42542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8BB8254-07FF-93AB-A321-5D6CCECB0470}"/>
                  </a:ext>
                </a:extLst>
              </p:cNvPr>
              <p:cNvSpPr txBox="1"/>
              <p:nvPr/>
            </p:nvSpPr>
            <p:spPr>
              <a:xfrm>
                <a:off x="9944234" y="4473356"/>
                <a:ext cx="9265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8BB8254-07FF-93AB-A321-5D6CCECB04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234" y="4473356"/>
                <a:ext cx="926599" cy="369332"/>
              </a:xfrm>
              <a:prstGeom prst="rect">
                <a:avLst/>
              </a:prstGeom>
              <a:blipFill>
                <a:blip r:embed="rId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25A5662-E786-EC95-43ED-553B488A7E7B}"/>
              </a:ext>
            </a:extLst>
          </p:cNvPr>
          <p:cNvCxnSpPr>
            <a:cxnSpLocks/>
            <a:stCxn id="15" idx="5"/>
            <a:endCxn id="20" idx="0"/>
          </p:cNvCxnSpPr>
          <p:nvPr/>
        </p:nvCxnSpPr>
        <p:spPr>
          <a:xfrm>
            <a:off x="9917407" y="3867866"/>
            <a:ext cx="490127" cy="6054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3429BCA9-F3C4-9BAB-E8CC-91D54440BBE8}"/>
                  </a:ext>
                </a:extLst>
              </p:cNvPr>
              <p:cNvSpPr/>
              <p:nvPr/>
            </p:nvSpPr>
            <p:spPr>
              <a:xfrm>
                <a:off x="9798583" y="2188932"/>
                <a:ext cx="977030" cy="74216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⋈</m:t>
                      </m:r>
                    </m:oMath>
                  </m:oMathPara>
                </a14:m>
                <a:endParaRPr lang="en-US" sz="4000" b="0" dirty="0"/>
              </a:p>
            </p:txBody>
          </p:sp>
        </mc:Choice>
        <mc:Fallback xmlns=""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3429BCA9-F3C4-9BAB-E8CC-91D54440BB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98583" y="2188932"/>
                <a:ext cx="977030" cy="742167"/>
              </a:xfrm>
              <a:prstGeom prst="ellipse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035E99C-710A-AC7A-0F76-492792915F08}"/>
              </a:ext>
            </a:extLst>
          </p:cNvPr>
          <p:cNvCxnSpPr>
            <a:cxnSpLocks/>
            <a:stCxn id="15" idx="0"/>
            <a:endCxn id="25" idx="3"/>
          </p:cNvCxnSpPr>
          <p:nvPr/>
        </p:nvCxnSpPr>
        <p:spPr>
          <a:xfrm flipV="1">
            <a:off x="9571975" y="2822411"/>
            <a:ext cx="369691" cy="41197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48AC726-0775-880A-1992-82CCDF0AE283}"/>
                  </a:ext>
                </a:extLst>
              </p:cNvPr>
              <p:cNvSpPr txBox="1"/>
              <p:nvPr/>
            </p:nvSpPr>
            <p:spPr>
              <a:xfrm>
                <a:off x="10586285" y="3419197"/>
                <a:ext cx="8929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48AC726-0775-880A-1992-82CCDF0AE2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86285" y="3419197"/>
                <a:ext cx="892937" cy="369332"/>
              </a:xfrm>
              <a:prstGeom prst="rect">
                <a:avLst/>
              </a:prstGeom>
              <a:blipFill>
                <a:blip r:embed="rId9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B0AFC08-57EB-49E5-E102-F996E0CCCE4F}"/>
              </a:ext>
            </a:extLst>
          </p:cNvPr>
          <p:cNvCxnSpPr>
            <a:cxnSpLocks/>
            <a:stCxn id="25" idx="5"/>
            <a:endCxn id="29" idx="0"/>
          </p:cNvCxnSpPr>
          <p:nvPr/>
        </p:nvCxnSpPr>
        <p:spPr>
          <a:xfrm>
            <a:off x="10632530" y="2822411"/>
            <a:ext cx="400224" cy="59678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8C81D00-57C7-2AA9-0F83-CBDB5C56DE7D}"/>
              </a:ext>
            </a:extLst>
          </p:cNvPr>
          <p:cNvCxnSpPr>
            <a:cxnSpLocks/>
            <a:stCxn id="25" idx="0"/>
          </p:cNvCxnSpPr>
          <p:nvPr/>
        </p:nvCxnSpPr>
        <p:spPr>
          <a:xfrm flipV="1">
            <a:off x="10287098" y="1903956"/>
            <a:ext cx="0" cy="28497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4085987"/>
      </p:ext>
    </p:extLst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55957" y="227382"/>
            <a:ext cx="928219" cy="139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907" spc="63">
                <a:solidFill>
                  <a:srgbClr val="FFFFFF"/>
                </a:solidFill>
                <a:latin typeface="Times New Roman"/>
                <a:cs typeface="Times New Roman"/>
              </a:rPr>
              <a:t>Database</a:t>
            </a:r>
            <a:r>
              <a:rPr sz="907" spc="103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907" spc="63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907" spc="32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907" spc="23">
                <a:solidFill>
                  <a:srgbClr val="FFFFFF"/>
                </a:solidFill>
                <a:latin typeface="Times New Roman"/>
                <a:cs typeface="Times New Roman"/>
              </a:rPr>
              <a:t>ry</a:t>
            </a:r>
            <a:endParaRPr sz="907">
              <a:latin typeface="Times New Roman"/>
              <a:cs typeface="Times New Roman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286EB7A-5B71-B5F9-297F-52C2323B8F38}"/>
              </a:ext>
            </a:extLst>
          </p:cNvPr>
          <p:cNvSpPr txBox="1">
            <a:spLocks/>
          </p:cNvSpPr>
          <p:nvPr/>
        </p:nvSpPr>
        <p:spPr>
          <a:xfrm>
            <a:off x="689372" y="2192224"/>
            <a:ext cx="6860772" cy="26504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i="1" dirty="0">
                <a:solidFill>
                  <a:srgbClr val="FF0000"/>
                </a:solidFill>
              </a:rPr>
              <a:t>Keys</a:t>
            </a:r>
          </a:p>
          <a:p>
            <a:pPr marL="0" indent="0">
              <a:buNone/>
            </a:pPr>
            <a:r>
              <a:rPr lang="en-US" sz="4000" i="1" dirty="0"/>
              <a:t>Ear</a:t>
            </a:r>
          </a:p>
          <a:p>
            <a:pPr marL="0" indent="0">
              <a:buNone/>
            </a:pPr>
            <a:r>
              <a:rPr lang="en-US" sz="4000" i="1" dirty="0"/>
              <a:t>Parent</a:t>
            </a:r>
          </a:p>
          <a:p>
            <a:pPr marL="0" indent="0">
              <a:buNone/>
            </a:pPr>
            <a:r>
              <a:rPr lang="en-US" sz="4000" i="1" dirty="0"/>
              <a:t>Reverse of GYO Reduction Order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BE20B91-005C-09E2-B889-6B212C61C2EA}"/>
                  </a:ext>
                </a:extLst>
              </p:cNvPr>
              <p:cNvSpPr txBox="1"/>
              <p:nvPr/>
            </p:nvSpPr>
            <p:spPr>
              <a:xfrm>
                <a:off x="7550144" y="5398717"/>
                <a:ext cx="8821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BE20B91-005C-09E2-B889-6B212C61C2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0144" y="5398717"/>
                <a:ext cx="882165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C42D5AB5-057F-1350-6D1F-69C4BCF739A7}"/>
                  </a:ext>
                </a:extLst>
              </p:cNvPr>
              <p:cNvSpPr/>
              <p:nvPr/>
            </p:nvSpPr>
            <p:spPr>
              <a:xfrm>
                <a:off x="8354862" y="4293294"/>
                <a:ext cx="977030" cy="74216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⋈</m:t>
                      </m:r>
                    </m:oMath>
                  </m:oMathPara>
                </a14:m>
                <a:endParaRPr lang="en-US" sz="4000" b="0" dirty="0"/>
              </a:p>
            </p:txBody>
          </p:sp>
        </mc:Choice>
        <mc:Fallback xmlns=""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C42D5AB5-057F-1350-6D1F-69C4BCF739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4862" y="4293294"/>
                <a:ext cx="977030" cy="742167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AE360D3-A2E4-9B0D-6A91-CB02E0FB5813}"/>
              </a:ext>
            </a:extLst>
          </p:cNvPr>
          <p:cNvCxnSpPr>
            <a:stCxn id="5" idx="3"/>
            <a:endCxn id="4" idx="0"/>
          </p:cNvCxnSpPr>
          <p:nvPr/>
        </p:nvCxnSpPr>
        <p:spPr>
          <a:xfrm flipH="1">
            <a:off x="7991227" y="4926773"/>
            <a:ext cx="506718" cy="4719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F3D1C4E-CF7B-0A91-BAD5-B6945CC86D09}"/>
                  </a:ext>
                </a:extLst>
              </p:cNvPr>
              <p:cNvSpPr txBox="1"/>
              <p:nvPr/>
            </p:nvSpPr>
            <p:spPr>
              <a:xfrm>
                <a:off x="9174736" y="5429847"/>
                <a:ext cx="1080937" cy="3823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bar>
                        <m:bar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ba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F3D1C4E-CF7B-0A91-BAD5-B6945CC86D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4736" y="5429847"/>
                <a:ext cx="1080937" cy="382349"/>
              </a:xfrm>
              <a:prstGeom prst="rect">
                <a:avLst/>
              </a:prstGeom>
              <a:blipFill>
                <a:blip r:embed="rId5"/>
                <a:stretch>
                  <a:fillRect b="-96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CCBD7EE-D755-7FD8-93E1-E78654E91D97}"/>
              </a:ext>
            </a:extLst>
          </p:cNvPr>
          <p:cNvCxnSpPr>
            <a:cxnSpLocks/>
            <a:stCxn id="5" idx="5"/>
            <a:endCxn id="9" idx="0"/>
          </p:cNvCxnSpPr>
          <p:nvPr/>
        </p:nvCxnSpPr>
        <p:spPr>
          <a:xfrm>
            <a:off x="9188809" y="4926773"/>
            <a:ext cx="526396" cy="50307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BB96077C-E775-B560-ED1B-1EA9FC67159A}"/>
                  </a:ext>
                </a:extLst>
              </p:cNvPr>
              <p:cNvSpPr/>
              <p:nvPr/>
            </p:nvSpPr>
            <p:spPr>
              <a:xfrm>
                <a:off x="9083460" y="3234387"/>
                <a:ext cx="977030" cy="74216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⋈</m:t>
                      </m:r>
                    </m:oMath>
                  </m:oMathPara>
                </a14:m>
                <a:endParaRPr lang="en-US" sz="4000" b="0" dirty="0"/>
              </a:p>
            </p:txBody>
          </p:sp>
        </mc:Choice>
        <mc:Fallback xmlns=""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BB96077C-E775-B560-ED1B-1EA9FC6715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3460" y="3234387"/>
                <a:ext cx="977030" cy="742167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9AA28D-7158-6BB7-B309-904532693EE2}"/>
              </a:ext>
            </a:extLst>
          </p:cNvPr>
          <p:cNvCxnSpPr>
            <a:cxnSpLocks/>
            <a:stCxn id="15" idx="3"/>
            <a:endCxn id="5" idx="0"/>
          </p:cNvCxnSpPr>
          <p:nvPr/>
        </p:nvCxnSpPr>
        <p:spPr>
          <a:xfrm flipH="1">
            <a:off x="8843377" y="3867866"/>
            <a:ext cx="383166" cy="42542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8BB8254-07FF-93AB-A321-5D6CCECB0470}"/>
                  </a:ext>
                </a:extLst>
              </p:cNvPr>
              <p:cNvSpPr txBox="1"/>
              <p:nvPr/>
            </p:nvSpPr>
            <p:spPr>
              <a:xfrm>
                <a:off x="9944234" y="4473356"/>
                <a:ext cx="926599" cy="4296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bar>
                        <m:bar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ba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8BB8254-07FF-93AB-A321-5D6CCECB04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234" y="4473356"/>
                <a:ext cx="926599" cy="42966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25A5662-E786-EC95-43ED-553B488A7E7B}"/>
              </a:ext>
            </a:extLst>
          </p:cNvPr>
          <p:cNvCxnSpPr>
            <a:cxnSpLocks/>
            <a:stCxn id="15" idx="5"/>
            <a:endCxn id="20" idx="0"/>
          </p:cNvCxnSpPr>
          <p:nvPr/>
        </p:nvCxnSpPr>
        <p:spPr>
          <a:xfrm>
            <a:off x="9917407" y="3867866"/>
            <a:ext cx="490127" cy="6054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3429BCA9-F3C4-9BAB-E8CC-91D54440BBE8}"/>
                  </a:ext>
                </a:extLst>
              </p:cNvPr>
              <p:cNvSpPr/>
              <p:nvPr/>
            </p:nvSpPr>
            <p:spPr>
              <a:xfrm>
                <a:off x="9798583" y="2188932"/>
                <a:ext cx="977030" cy="74216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⋈</m:t>
                      </m:r>
                    </m:oMath>
                  </m:oMathPara>
                </a14:m>
                <a:endParaRPr lang="en-US" sz="4000" b="0" dirty="0"/>
              </a:p>
            </p:txBody>
          </p:sp>
        </mc:Choice>
        <mc:Fallback xmlns=""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3429BCA9-F3C4-9BAB-E8CC-91D54440BB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98583" y="2188932"/>
                <a:ext cx="977030" cy="742167"/>
              </a:xfrm>
              <a:prstGeom prst="ellipse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035E99C-710A-AC7A-0F76-492792915F08}"/>
              </a:ext>
            </a:extLst>
          </p:cNvPr>
          <p:cNvCxnSpPr>
            <a:cxnSpLocks/>
            <a:stCxn id="15" idx="0"/>
            <a:endCxn id="25" idx="3"/>
          </p:cNvCxnSpPr>
          <p:nvPr/>
        </p:nvCxnSpPr>
        <p:spPr>
          <a:xfrm flipV="1">
            <a:off x="9571975" y="2822411"/>
            <a:ext cx="369691" cy="41197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48AC726-0775-880A-1992-82CCDF0AE283}"/>
                  </a:ext>
                </a:extLst>
              </p:cNvPr>
              <p:cNvSpPr txBox="1"/>
              <p:nvPr/>
            </p:nvSpPr>
            <p:spPr>
              <a:xfrm>
                <a:off x="10586285" y="3419197"/>
                <a:ext cx="892937" cy="4296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bar>
                        <m:bar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ba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48AC726-0775-880A-1992-82CCDF0AE2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86285" y="3419197"/>
                <a:ext cx="892937" cy="42966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B0AFC08-57EB-49E5-E102-F996E0CCCE4F}"/>
              </a:ext>
            </a:extLst>
          </p:cNvPr>
          <p:cNvCxnSpPr>
            <a:cxnSpLocks/>
            <a:stCxn id="25" idx="5"/>
            <a:endCxn id="29" idx="0"/>
          </p:cNvCxnSpPr>
          <p:nvPr/>
        </p:nvCxnSpPr>
        <p:spPr>
          <a:xfrm>
            <a:off x="10632530" y="2822411"/>
            <a:ext cx="400224" cy="59678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8C81D00-57C7-2AA9-0F83-CBDB5C56DE7D}"/>
              </a:ext>
            </a:extLst>
          </p:cNvPr>
          <p:cNvCxnSpPr>
            <a:cxnSpLocks/>
            <a:stCxn id="25" idx="0"/>
          </p:cNvCxnSpPr>
          <p:nvPr/>
        </p:nvCxnSpPr>
        <p:spPr>
          <a:xfrm flipV="1">
            <a:off x="10287098" y="1903956"/>
            <a:ext cx="0" cy="28497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1780131"/>
      </p:ext>
    </p:extLst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55957" y="227382"/>
            <a:ext cx="928219" cy="139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907" spc="63">
                <a:solidFill>
                  <a:srgbClr val="FFFFFF"/>
                </a:solidFill>
                <a:latin typeface="Times New Roman"/>
                <a:cs typeface="Times New Roman"/>
              </a:rPr>
              <a:t>Database</a:t>
            </a:r>
            <a:r>
              <a:rPr sz="907" spc="103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907" spc="63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907" spc="32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907" spc="23">
                <a:solidFill>
                  <a:srgbClr val="FFFFFF"/>
                </a:solidFill>
                <a:latin typeface="Times New Roman"/>
                <a:cs typeface="Times New Roman"/>
              </a:rPr>
              <a:t>ry</a:t>
            </a:r>
            <a:endParaRPr sz="907">
              <a:latin typeface="Times New Roman"/>
              <a:cs typeface="Times New Roman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286EB7A-5B71-B5F9-297F-52C2323B8F38}"/>
              </a:ext>
            </a:extLst>
          </p:cNvPr>
          <p:cNvSpPr txBox="1">
            <a:spLocks/>
          </p:cNvSpPr>
          <p:nvPr/>
        </p:nvSpPr>
        <p:spPr>
          <a:xfrm>
            <a:off x="689372" y="2192224"/>
            <a:ext cx="6860772" cy="26504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i="1" dirty="0"/>
              <a:t>Keys</a:t>
            </a:r>
          </a:p>
          <a:p>
            <a:pPr marL="0" indent="0">
              <a:buNone/>
            </a:pPr>
            <a:r>
              <a:rPr lang="en-US" sz="4000" i="1" dirty="0">
                <a:solidFill>
                  <a:srgbClr val="FF0000"/>
                </a:solidFill>
              </a:rPr>
              <a:t>Ear</a:t>
            </a:r>
          </a:p>
          <a:p>
            <a:pPr marL="0" indent="0">
              <a:buNone/>
            </a:pPr>
            <a:r>
              <a:rPr lang="en-US" sz="4000" i="1" dirty="0">
                <a:solidFill>
                  <a:srgbClr val="FF0000"/>
                </a:solidFill>
              </a:rPr>
              <a:t>Parent</a:t>
            </a:r>
          </a:p>
          <a:p>
            <a:pPr marL="0" indent="0">
              <a:buNone/>
            </a:pPr>
            <a:r>
              <a:rPr lang="en-US" sz="4000" i="1" dirty="0"/>
              <a:t>Reverse of GYO Reduction Order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BE20B91-005C-09E2-B889-6B212C61C2EA}"/>
                  </a:ext>
                </a:extLst>
              </p:cNvPr>
              <p:cNvSpPr txBox="1"/>
              <p:nvPr/>
            </p:nvSpPr>
            <p:spPr>
              <a:xfrm>
                <a:off x="7550144" y="5398717"/>
                <a:ext cx="8821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BE20B91-005C-09E2-B889-6B212C61C2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0144" y="5398717"/>
                <a:ext cx="882165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C42D5AB5-057F-1350-6D1F-69C4BCF739A7}"/>
                  </a:ext>
                </a:extLst>
              </p:cNvPr>
              <p:cNvSpPr/>
              <p:nvPr/>
            </p:nvSpPr>
            <p:spPr>
              <a:xfrm>
                <a:off x="8354862" y="4293294"/>
                <a:ext cx="977030" cy="74216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⋈</m:t>
                      </m:r>
                    </m:oMath>
                  </m:oMathPara>
                </a14:m>
                <a:endParaRPr lang="en-US" sz="4000" b="0" dirty="0"/>
              </a:p>
            </p:txBody>
          </p:sp>
        </mc:Choice>
        <mc:Fallback xmlns=""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C42D5AB5-057F-1350-6D1F-69C4BCF739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4862" y="4293294"/>
                <a:ext cx="977030" cy="742167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AE360D3-A2E4-9B0D-6A91-CB02E0FB5813}"/>
              </a:ext>
            </a:extLst>
          </p:cNvPr>
          <p:cNvCxnSpPr>
            <a:stCxn id="5" idx="3"/>
            <a:endCxn id="4" idx="0"/>
          </p:cNvCxnSpPr>
          <p:nvPr/>
        </p:nvCxnSpPr>
        <p:spPr>
          <a:xfrm flipH="1">
            <a:off x="7991227" y="4926773"/>
            <a:ext cx="506718" cy="4719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F3D1C4E-CF7B-0A91-BAD5-B6945CC86D09}"/>
                  </a:ext>
                </a:extLst>
              </p:cNvPr>
              <p:cNvSpPr txBox="1"/>
              <p:nvPr/>
            </p:nvSpPr>
            <p:spPr>
              <a:xfrm>
                <a:off x="9174736" y="5429847"/>
                <a:ext cx="1080937" cy="3823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bar>
                        <m:bar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ba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F3D1C4E-CF7B-0A91-BAD5-B6945CC86D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4736" y="5429847"/>
                <a:ext cx="1080937" cy="382349"/>
              </a:xfrm>
              <a:prstGeom prst="rect">
                <a:avLst/>
              </a:prstGeom>
              <a:blipFill>
                <a:blip r:embed="rId5"/>
                <a:stretch>
                  <a:fillRect b="-96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CCBD7EE-D755-7FD8-93E1-E78654E91D97}"/>
              </a:ext>
            </a:extLst>
          </p:cNvPr>
          <p:cNvCxnSpPr>
            <a:cxnSpLocks/>
            <a:stCxn id="5" idx="5"/>
            <a:endCxn id="9" idx="0"/>
          </p:cNvCxnSpPr>
          <p:nvPr/>
        </p:nvCxnSpPr>
        <p:spPr>
          <a:xfrm>
            <a:off x="9188809" y="4926773"/>
            <a:ext cx="526396" cy="50307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BB96077C-E775-B560-ED1B-1EA9FC67159A}"/>
                  </a:ext>
                </a:extLst>
              </p:cNvPr>
              <p:cNvSpPr/>
              <p:nvPr/>
            </p:nvSpPr>
            <p:spPr>
              <a:xfrm>
                <a:off x="9083460" y="3234387"/>
                <a:ext cx="977030" cy="74216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⋈</m:t>
                      </m:r>
                    </m:oMath>
                  </m:oMathPara>
                </a14:m>
                <a:endParaRPr lang="en-US" sz="4000" b="0" dirty="0"/>
              </a:p>
            </p:txBody>
          </p:sp>
        </mc:Choice>
        <mc:Fallback xmlns=""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BB96077C-E775-B560-ED1B-1EA9FC6715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3460" y="3234387"/>
                <a:ext cx="977030" cy="742167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9AA28D-7158-6BB7-B309-904532693EE2}"/>
              </a:ext>
            </a:extLst>
          </p:cNvPr>
          <p:cNvCxnSpPr>
            <a:cxnSpLocks/>
            <a:stCxn id="15" idx="3"/>
            <a:endCxn id="5" idx="0"/>
          </p:cNvCxnSpPr>
          <p:nvPr/>
        </p:nvCxnSpPr>
        <p:spPr>
          <a:xfrm flipH="1">
            <a:off x="8843377" y="3867866"/>
            <a:ext cx="383166" cy="42542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8BB8254-07FF-93AB-A321-5D6CCECB0470}"/>
                  </a:ext>
                </a:extLst>
              </p:cNvPr>
              <p:cNvSpPr txBox="1"/>
              <p:nvPr/>
            </p:nvSpPr>
            <p:spPr>
              <a:xfrm>
                <a:off x="9944234" y="4473356"/>
                <a:ext cx="926599" cy="4296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bar>
                        <m:bar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ba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8BB8254-07FF-93AB-A321-5D6CCECB04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234" y="4473356"/>
                <a:ext cx="926599" cy="42966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25A5662-E786-EC95-43ED-553B488A7E7B}"/>
              </a:ext>
            </a:extLst>
          </p:cNvPr>
          <p:cNvCxnSpPr>
            <a:cxnSpLocks/>
            <a:stCxn id="15" idx="5"/>
            <a:endCxn id="20" idx="0"/>
          </p:cNvCxnSpPr>
          <p:nvPr/>
        </p:nvCxnSpPr>
        <p:spPr>
          <a:xfrm>
            <a:off x="9917407" y="3867866"/>
            <a:ext cx="490127" cy="6054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3429BCA9-F3C4-9BAB-E8CC-91D54440BBE8}"/>
                  </a:ext>
                </a:extLst>
              </p:cNvPr>
              <p:cNvSpPr/>
              <p:nvPr/>
            </p:nvSpPr>
            <p:spPr>
              <a:xfrm>
                <a:off x="9798583" y="2188932"/>
                <a:ext cx="977030" cy="74216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⋈</m:t>
                      </m:r>
                    </m:oMath>
                  </m:oMathPara>
                </a14:m>
                <a:endParaRPr lang="en-US" sz="4000" b="0" dirty="0"/>
              </a:p>
            </p:txBody>
          </p:sp>
        </mc:Choice>
        <mc:Fallback xmlns=""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3429BCA9-F3C4-9BAB-E8CC-91D54440BB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98583" y="2188932"/>
                <a:ext cx="977030" cy="742167"/>
              </a:xfrm>
              <a:prstGeom prst="ellipse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035E99C-710A-AC7A-0F76-492792915F08}"/>
              </a:ext>
            </a:extLst>
          </p:cNvPr>
          <p:cNvCxnSpPr>
            <a:cxnSpLocks/>
            <a:stCxn id="15" idx="0"/>
            <a:endCxn id="25" idx="3"/>
          </p:cNvCxnSpPr>
          <p:nvPr/>
        </p:nvCxnSpPr>
        <p:spPr>
          <a:xfrm flipV="1">
            <a:off x="9571975" y="2822411"/>
            <a:ext cx="369691" cy="41197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48AC726-0775-880A-1992-82CCDF0AE283}"/>
                  </a:ext>
                </a:extLst>
              </p:cNvPr>
              <p:cNvSpPr txBox="1"/>
              <p:nvPr/>
            </p:nvSpPr>
            <p:spPr>
              <a:xfrm>
                <a:off x="10586285" y="3419197"/>
                <a:ext cx="892937" cy="4296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bar>
                        <m:bar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ba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48AC726-0775-880A-1992-82CCDF0AE2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86285" y="3419197"/>
                <a:ext cx="892937" cy="42966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B0AFC08-57EB-49E5-E102-F996E0CCCE4F}"/>
              </a:ext>
            </a:extLst>
          </p:cNvPr>
          <p:cNvCxnSpPr>
            <a:cxnSpLocks/>
            <a:stCxn id="25" idx="5"/>
            <a:endCxn id="29" idx="0"/>
          </p:cNvCxnSpPr>
          <p:nvPr/>
        </p:nvCxnSpPr>
        <p:spPr>
          <a:xfrm>
            <a:off x="10632530" y="2822411"/>
            <a:ext cx="400224" cy="59678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8C81D00-57C7-2AA9-0F83-CBDB5C56DE7D}"/>
              </a:ext>
            </a:extLst>
          </p:cNvPr>
          <p:cNvCxnSpPr>
            <a:cxnSpLocks/>
            <a:stCxn id="25" idx="0"/>
          </p:cNvCxnSpPr>
          <p:nvPr/>
        </p:nvCxnSpPr>
        <p:spPr>
          <a:xfrm flipV="1">
            <a:off x="10287098" y="1903956"/>
            <a:ext cx="0" cy="28497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C2D0310-0346-3643-6ECE-AEFE4EF1A0A3}"/>
              </a:ext>
            </a:extLst>
          </p:cNvPr>
          <p:cNvSpPr txBox="1"/>
          <p:nvPr/>
        </p:nvSpPr>
        <p:spPr>
          <a:xfrm>
            <a:off x="7550144" y="5761973"/>
            <a:ext cx="804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Parent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51A41F-B759-3B30-DE83-DCC46CF73F72}"/>
              </a:ext>
            </a:extLst>
          </p:cNvPr>
          <p:cNvSpPr txBox="1"/>
          <p:nvPr/>
        </p:nvSpPr>
        <p:spPr>
          <a:xfrm>
            <a:off x="9444639" y="5737862"/>
            <a:ext cx="804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Ear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03DAB2-23F0-0938-EFE4-D84304E0541F}"/>
              </a:ext>
            </a:extLst>
          </p:cNvPr>
          <p:cNvSpPr txBox="1"/>
          <p:nvPr/>
        </p:nvSpPr>
        <p:spPr>
          <a:xfrm>
            <a:off x="9304927" y="5743602"/>
            <a:ext cx="804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Parent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EDC153A-BF02-F8C1-8DB8-1BD670671FC6}"/>
              </a:ext>
            </a:extLst>
          </p:cNvPr>
          <p:cNvSpPr txBox="1"/>
          <p:nvPr/>
        </p:nvSpPr>
        <p:spPr>
          <a:xfrm>
            <a:off x="10113553" y="4898227"/>
            <a:ext cx="804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Ear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33F0EDD-D1F1-CDB6-EFE2-E702F5D56E2B}"/>
              </a:ext>
            </a:extLst>
          </p:cNvPr>
          <p:cNvSpPr txBox="1"/>
          <p:nvPr/>
        </p:nvSpPr>
        <p:spPr>
          <a:xfrm>
            <a:off x="10789088" y="3825656"/>
            <a:ext cx="804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Ear</a:t>
            </a:r>
          </a:p>
        </p:txBody>
      </p:sp>
    </p:spTree>
    <p:extLst>
      <p:ext uri="{BB962C8B-B14F-4D97-AF65-F5344CB8AC3E}">
        <p14:creationId xmlns:p14="http://schemas.microsoft.com/office/powerpoint/2010/main" val="2990259338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/>
      <p:bldP spid="6" grpId="1"/>
      <p:bldP spid="10" grpId="0"/>
      <p:bldP spid="10" grpId="1"/>
      <p:bldP spid="10" grpId="2"/>
      <p:bldP spid="12" grpId="0"/>
      <p:bldP spid="12" grpId="1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55957" y="227382"/>
            <a:ext cx="928219" cy="139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907" spc="63">
                <a:solidFill>
                  <a:srgbClr val="FFFFFF"/>
                </a:solidFill>
                <a:latin typeface="Times New Roman"/>
                <a:cs typeface="Times New Roman"/>
              </a:rPr>
              <a:t>Database</a:t>
            </a:r>
            <a:r>
              <a:rPr sz="907" spc="103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907" spc="63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907" spc="32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907" spc="23">
                <a:solidFill>
                  <a:srgbClr val="FFFFFF"/>
                </a:solidFill>
                <a:latin typeface="Times New Roman"/>
                <a:cs typeface="Times New Roman"/>
              </a:rPr>
              <a:t>ry</a:t>
            </a:r>
            <a:endParaRPr sz="907">
              <a:latin typeface="Times New Roman"/>
              <a:cs typeface="Times New Roman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286EB7A-5B71-B5F9-297F-52C2323B8F38}"/>
              </a:ext>
            </a:extLst>
          </p:cNvPr>
          <p:cNvSpPr txBox="1">
            <a:spLocks/>
          </p:cNvSpPr>
          <p:nvPr/>
        </p:nvSpPr>
        <p:spPr>
          <a:xfrm>
            <a:off x="689372" y="2192224"/>
            <a:ext cx="6860772" cy="26504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i="1" dirty="0"/>
              <a:t>Keys</a:t>
            </a:r>
          </a:p>
          <a:p>
            <a:pPr marL="0" indent="0">
              <a:buNone/>
            </a:pPr>
            <a:r>
              <a:rPr lang="en-US" sz="4000" i="1" dirty="0"/>
              <a:t>Ear</a:t>
            </a:r>
          </a:p>
          <a:p>
            <a:pPr marL="0" indent="0">
              <a:buNone/>
            </a:pPr>
            <a:r>
              <a:rPr lang="en-US" sz="4000" i="1" dirty="0"/>
              <a:t>Parent</a:t>
            </a:r>
          </a:p>
          <a:p>
            <a:pPr marL="0" indent="0">
              <a:buNone/>
            </a:pPr>
            <a:r>
              <a:rPr lang="en-US" sz="4000" i="1" dirty="0">
                <a:solidFill>
                  <a:srgbClr val="FF0000"/>
                </a:solidFill>
              </a:rPr>
              <a:t>Reverse of GYO Reduction Order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BE20B91-005C-09E2-B889-6B212C61C2EA}"/>
                  </a:ext>
                </a:extLst>
              </p:cNvPr>
              <p:cNvSpPr txBox="1"/>
              <p:nvPr/>
            </p:nvSpPr>
            <p:spPr>
              <a:xfrm>
                <a:off x="7550144" y="5398717"/>
                <a:ext cx="8821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BE20B91-005C-09E2-B889-6B212C61C2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0144" y="5398717"/>
                <a:ext cx="882165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C42D5AB5-057F-1350-6D1F-69C4BCF739A7}"/>
                  </a:ext>
                </a:extLst>
              </p:cNvPr>
              <p:cNvSpPr/>
              <p:nvPr/>
            </p:nvSpPr>
            <p:spPr>
              <a:xfrm>
                <a:off x="8354862" y="4293294"/>
                <a:ext cx="977030" cy="74216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⋈</m:t>
                      </m:r>
                    </m:oMath>
                  </m:oMathPara>
                </a14:m>
                <a:endParaRPr lang="en-US" sz="4000" b="0" dirty="0"/>
              </a:p>
            </p:txBody>
          </p:sp>
        </mc:Choice>
        <mc:Fallback xmlns=""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C42D5AB5-057F-1350-6D1F-69C4BCF739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4862" y="4293294"/>
                <a:ext cx="977030" cy="742167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AE360D3-A2E4-9B0D-6A91-CB02E0FB5813}"/>
              </a:ext>
            </a:extLst>
          </p:cNvPr>
          <p:cNvCxnSpPr>
            <a:stCxn id="5" idx="3"/>
            <a:endCxn id="4" idx="0"/>
          </p:cNvCxnSpPr>
          <p:nvPr/>
        </p:nvCxnSpPr>
        <p:spPr>
          <a:xfrm flipH="1">
            <a:off x="7991227" y="4926773"/>
            <a:ext cx="506718" cy="4719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F3D1C4E-CF7B-0A91-BAD5-B6945CC86D09}"/>
                  </a:ext>
                </a:extLst>
              </p:cNvPr>
              <p:cNvSpPr txBox="1"/>
              <p:nvPr/>
            </p:nvSpPr>
            <p:spPr>
              <a:xfrm>
                <a:off x="9174736" y="5429847"/>
                <a:ext cx="1080937" cy="3823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bar>
                        <m:bar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ba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F3D1C4E-CF7B-0A91-BAD5-B6945CC86D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4736" y="5429847"/>
                <a:ext cx="1080937" cy="382349"/>
              </a:xfrm>
              <a:prstGeom prst="rect">
                <a:avLst/>
              </a:prstGeom>
              <a:blipFill>
                <a:blip r:embed="rId5"/>
                <a:stretch>
                  <a:fillRect b="-96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CCBD7EE-D755-7FD8-93E1-E78654E91D97}"/>
              </a:ext>
            </a:extLst>
          </p:cNvPr>
          <p:cNvCxnSpPr>
            <a:cxnSpLocks/>
            <a:stCxn id="5" idx="5"/>
            <a:endCxn id="9" idx="0"/>
          </p:cNvCxnSpPr>
          <p:nvPr/>
        </p:nvCxnSpPr>
        <p:spPr>
          <a:xfrm>
            <a:off x="9188809" y="4926773"/>
            <a:ext cx="526396" cy="50307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BB96077C-E775-B560-ED1B-1EA9FC67159A}"/>
                  </a:ext>
                </a:extLst>
              </p:cNvPr>
              <p:cNvSpPr/>
              <p:nvPr/>
            </p:nvSpPr>
            <p:spPr>
              <a:xfrm>
                <a:off x="9083460" y="3234387"/>
                <a:ext cx="977030" cy="74216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⋈</m:t>
                      </m:r>
                    </m:oMath>
                  </m:oMathPara>
                </a14:m>
                <a:endParaRPr lang="en-US" sz="4000" b="0" dirty="0"/>
              </a:p>
            </p:txBody>
          </p:sp>
        </mc:Choice>
        <mc:Fallback xmlns=""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BB96077C-E775-B560-ED1B-1EA9FC6715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3460" y="3234387"/>
                <a:ext cx="977030" cy="742167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9AA28D-7158-6BB7-B309-904532693EE2}"/>
              </a:ext>
            </a:extLst>
          </p:cNvPr>
          <p:cNvCxnSpPr>
            <a:cxnSpLocks/>
            <a:stCxn id="15" idx="3"/>
            <a:endCxn id="5" idx="0"/>
          </p:cNvCxnSpPr>
          <p:nvPr/>
        </p:nvCxnSpPr>
        <p:spPr>
          <a:xfrm flipH="1">
            <a:off x="8843377" y="3867866"/>
            <a:ext cx="383166" cy="42542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8BB8254-07FF-93AB-A321-5D6CCECB0470}"/>
                  </a:ext>
                </a:extLst>
              </p:cNvPr>
              <p:cNvSpPr txBox="1"/>
              <p:nvPr/>
            </p:nvSpPr>
            <p:spPr>
              <a:xfrm>
                <a:off x="9944234" y="4473356"/>
                <a:ext cx="926599" cy="4296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bar>
                        <m:bar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ba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8BB8254-07FF-93AB-A321-5D6CCECB04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234" y="4473356"/>
                <a:ext cx="926599" cy="42966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25A5662-E786-EC95-43ED-553B488A7E7B}"/>
              </a:ext>
            </a:extLst>
          </p:cNvPr>
          <p:cNvCxnSpPr>
            <a:cxnSpLocks/>
            <a:stCxn id="15" idx="5"/>
            <a:endCxn id="20" idx="0"/>
          </p:cNvCxnSpPr>
          <p:nvPr/>
        </p:nvCxnSpPr>
        <p:spPr>
          <a:xfrm>
            <a:off x="9917407" y="3867866"/>
            <a:ext cx="490127" cy="6054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3429BCA9-F3C4-9BAB-E8CC-91D54440BBE8}"/>
                  </a:ext>
                </a:extLst>
              </p:cNvPr>
              <p:cNvSpPr/>
              <p:nvPr/>
            </p:nvSpPr>
            <p:spPr>
              <a:xfrm>
                <a:off x="9798583" y="2188932"/>
                <a:ext cx="977030" cy="74216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⋈</m:t>
                      </m:r>
                    </m:oMath>
                  </m:oMathPara>
                </a14:m>
                <a:endParaRPr lang="en-US" sz="4000" b="0" dirty="0"/>
              </a:p>
            </p:txBody>
          </p:sp>
        </mc:Choice>
        <mc:Fallback xmlns=""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3429BCA9-F3C4-9BAB-E8CC-91D54440BB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98583" y="2188932"/>
                <a:ext cx="977030" cy="742167"/>
              </a:xfrm>
              <a:prstGeom prst="ellipse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035E99C-710A-AC7A-0F76-492792915F08}"/>
              </a:ext>
            </a:extLst>
          </p:cNvPr>
          <p:cNvCxnSpPr>
            <a:cxnSpLocks/>
            <a:stCxn id="15" idx="0"/>
            <a:endCxn id="25" idx="3"/>
          </p:cNvCxnSpPr>
          <p:nvPr/>
        </p:nvCxnSpPr>
        <p:spPr>
          <a:xfrm flipV="1">
            <a:off x="9571975" y="2822411"/>
            <a:ext cx="369691" cy="41197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48AC726-0775-880A-1992-82CCDF0AE283}"/>
                  </a:ext>
                </a:extLst>
              </p:cNvPr>
              <p:cNvSpPr txBox="1"/>
              <p:nvPr/>
            </p:nvSpPr>
            <p:spPr>
              <a:xfrm>
                <a:off x="10586285" y="3419197"/>
                <a:ext cx="892937" cy="4296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bar>
                        <m:bar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ba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48AC726-0775-880A-1992-82CCDF0AE2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86285" y="3419197"/>
                <a:ext cx="892937" cy="42966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B0AFC08-57EB-49E5-E102-F996E0CCCE4F}"/>
              </a:ext>
            </a:extLst>
          </p:cNvPr>
          <p:cNvCxnSpPr>
            <a:cxnSpLocks/>
            <a:stCxn id="25" idx="5"/>
            <a:endCxn id="29" idx="0"/>
          </p:cNvCxnSpPr>
          <p:nvPr/>
        </p:nvCxnSpPr>
        <p:spPr>
          <a:xfrm>
            <a:off x="10632530" y="2822411"/>
            <a:ext cx="400224" cy="59678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8C81D00-57C7-2AA9-0F83-CBDB5C56DE7D}"/>
              </a:ext>
            </a:extLst>
          </p:cNvPr>
          <p:cNvCxnSpPr>
            <a:cxnSpLocks/>
            <a:stCxn id="25" idx="0"/>
          </p:cNvCxnSpPr>
          <p:nvPr/>
        </p:nvCxnSpPr>
        <p:spPr>
          <a:xfrm flipV="1">
            <a:off x="10287098" y="1903956"/>
            <a:ext cx="0" cy="28497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0751A41F-B759-3B30-DE83-DCC46CF73F72}"/>
              </a:ext>
            </a:extLst>
          </p:cNvPr>
          <p:cNvSpPr txBox="1"/>
          <p:nvPr/>
        </p:nvSpPr>
        <p:spPr>
          <a:xfrm>
            <a:off x="9444639" y="5737862"/>
            <a:ext cx="804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Ear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EDC153A-BF02-F8C1-8DB8-1BD670671FC6}"/>
              </a:ext>
            </a:extLst>
          </p:cNvPr>
          <p:cNvSpPr txBox="1"/>
          <p:nvPr/>
        </p:nvSpPr>
        <p:spPr>
          <a:xfrm>
            <a:off x="10113553" y="4898227"/>
            <a:ext cx="804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Ear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33F0EDD-D1F1-CDB6-EFE2-E702F5D56E2B}"/>
              </a:ext>
            </a:extLst>
          </p:cNvPr>
          <p:cNvSpPr txBox="1"/>
          <p:nvPr/>
        </p:nvSpPr>
        <p:spPr>
          <a:xfrm>
            <a:off x="10789088" y="3825656"/>
            <a:ext cx="804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Ear</a:t>
            </a:r>
          </a:p>
        </p:txBody>
      </p:sp>
    </p:spTree>
    <p:extLst>
      <p:ext uri="{BB962C8B-B14F-4D97-AF65-F5344CB8AC3E}">
        <p14:creationId xmlns:p14="http://schemas.microsoft.com/office/powerpoint/2010/main" val="4040328731"/>
      </p:ext>
    </p:extLst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86317C6-8410-79DA-E7FB-A13A789FD0F1}"/>
                  </a:ext>
                </a:extLst>
              </p:cNvPr>
              <p:cNvSpPr txBox="1"/>
              <p:nvPr/>
            </p:nvSpPr>
            <p:spPr>
              <a:xfrm>
                <a:off x="3191087" y="5386191"/>
                <a:ext cx="9266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86317C6-8410-79DA-E7FB-A13A789FD0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1087" y="5386191"/>
                <a:ext cx="926600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7772E0C4-B148-A181-D97F-B2D45CC3F471}"/>
                  </a:ext>
                </a:extLst>
              </p:cNvPr>
              <p:cNvSpPr/>
              <p:nvPr/>
            </p:nvSpPr>
            <p:spPr>
              <a:xfrm>
                <a:off x="3995805" y="4280768"/>
                <a:ext cx="977030" cy="74216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⋈</m:t>
                      </m:r>
                    </m:oMath>
                  </m:oMathPara>
                </a14:m>
                <a:endParaRPr lang="en-US" sz="4000" b="0" dirty="0"/>
              </a:p>
            </p:txBody>
          </p:sp>
        </mc:Choice>
        <mc:Fallback xmlns=""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7772E0C4-B148-A181-D97F-B2D45CC3F4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5805" y="4280768"/>
                <a:ext cx="977030" cy="742167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6DBD9DC-6388-0830-F1EA-25F44271F9B0}"/>
              </a:ext>
            </a:extLst>
          </p:cNvPr>
          <p:cNvCxnSpPr>
            <a:stCxn id="3" idx="3"/>
            <a:endCxn id="2" idx="0"/>
          </p:cNvCxnSpPr>
          <p:nvPr/>
        </p:nvCxnSpPr>
        <p:spPr>
          <a:xfrm flipH="1">
            <a:off x="3654387" y="4914247"/>
            <a:ext cx="484501" cy="4719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7ECB159-0AE3-6300-6383-0D13E60F4592}"/>
                  </a:ext>
                </a:extLst>
              </p:cNvPr>
              <p:cNvSpPr txBox="1"/>
              <p:nvPr/>
            </p:nvSpPr>
            <p:spPr>
              <a:xfrm>
                <a:off x="4815679" y="5417321"/>
                <a:ext cx="8821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7ECB159-0AE3-6300-6383-0D13E60F45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5679" y="5417321"/>
                <a:ext cx="882165" cy="369332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74DB015-4DD8-0DCF-53F4-A4452F2841F1}"/>
              </a:ext>
            </a:extLst>
          </p:cNvPr>
          <p:cNvCxnSpPr>
            <a:cxnSpLocks/>
            <a:stCxn id="3" idx="5"/>
            <a:endCxn id="6" idx="0"/>
          </p:cNvCxnSpPr>
          <p:nvPr/>
        </p:nvCxnSpPr>
        <p:spPr>
          <a:xfrm>
            <a:off x="4829752" y="4914247"/>
            <a:ext cx="427010" cy="50307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1007458A-9D5D-364C-4F95-C9ACCCC64F13}"/>
                  </a:ext>
                </a:extLst>
              </p:cNvPr>
              <p:cNvSpPr/>
              <p:nvPr/>
            </p:nvSpPr>
            <p:spPr>
              <a:xfrm>
                <a:off x="4724403" y="3221861"/>
                <a:ext cx="977030" cy="74216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⋈</m:t>
                      </m:r>
                    </m:oMath>
                  </m:oMathPara>
                </a14:m>
                <a:endParaRPr lang="en-US" sz="4000" b="0" dirty="0"/>
              </a:p>
            </p:txBody>
          </p:sp>
        </mc:Choice>
        <mc:Fallback xmlns=""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1007458A-9D5D-364C-4F95-C9ACCCC64F1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3" y="3221861"/>
                <a:ext cx="977030" cy="742167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8EDA7D7-74AE-CD04-CB65-DC9D374CCF79}"/>
              </a:ext>
            </a:extLst>
          </p:cNvPr>
          <p:cNvCxnSpPr>
            <a:cxnSpLocks/>
            <a:stCxn id="8" idx="3"/>
            <a:endCxn id="3" idx="0"/>
          </p:cNvCxnSpPr>
          <p:nvPr/>
        </p:nvCxnSpPr>
        <p:spPr>
          <a:xfrm flipH="1">
            <a:off x="4484320" y="3855340"/>
            <a:ext cx="383166" cy="42542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B07DFA2-660C-F244-B898-EB6541171C04}"/>
                  </a:ext>
                </a:extLst>
              </p:cNvPr>
              <p:cNvSpPr txBox="1"/>
              <p:nvPr/>
            </p:nvSpPr>
            <p:spPr>
              <a:xfrm>
                <a:off x="5585177" y="4460830"/>
                <a:ext cx="1080937" cy="4296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bar>
                        <m:bar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ba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bar>
                        <m:bar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ba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B07DFA2-660C-F244-B898-EB6541171C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5177" y="4460830"/>
                <a:ext cx="1080937" cy="42966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7B9559A-BCA9-C151-7E57-53E4A2AE88FE}"/>
              </a:ext>
            </a:extLst>
          </p:cNvPr>
          <p:cNvCxnSpPr>
            <a:cxnSpLocks/>
            <a:stCxn id="8" idx="5"/>
            <a:endCxn id="10" idx="0"/>
          </p:cNvCxnSpPr>
          <p:nvPr/>
        </p:nvCxnSpPr>
        <p:spPr>
          <a:xfrm>
            <a:off x="5558350" y="3855340"/>
            <a:ext cx="567296" cy="6054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F3AF866C-1EC0-D039-694F-AD6716B98F59}"/>
                  </a:ext>
                </a:extLst>
              </p:cNvPr>
              <p:cNvSpPr/>
              <p:nvPr/>
            </p:nvSpPr>
            <p:spPr>
              <a:xfrm>
                <a:off x="5439526" y="2176406"/>
                <a:ext cx="977030" cy="74216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⋈</m:t>
                      </m:r>
                    </m:oMath>
                  </m:oMathPara>
                </a14:m>
                <a:endParaRPr lang="en-US" sz="4000" b="0" dirty="0"/>
              </a:p>
            </p:txBody>
          </p:sp>
        </mc:Choice>
        <mc:Fallback xmlns=""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F3AF866C-1EC0-D039-694F-AD6716B98F5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9526" y="2176406"/>
                <a:ext cx="977030" cy="742167"/>
              </a:xfrm>
              <a:prstGeom prst="ellipse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62E5178-45EB-50F0-F4FC-5CFC7F2B7D1A}"/>
              </a:ext>
            </a:extLst>
          </p:cNvPr>
          <p:cNvCxnSpPr>
            <a:cxnSpLocks/>
            <a:stCxn id="8" idx="0"/>
            <a:endCxn id="12" idx="3"/>
          </p:cNvCxnSpPr>
          <p:nvPr/>
        </p:nvCxnSpPr>
        <p:spPr>
          <a:xfrm flipV="1">
            <a:off x="5212918" y="2809885"/>
            <a:ext cx="369691" cy="41197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C9BF707-712F-C2AF-F2C3-9E434E4C37B2}"/>
                  </a:ext>
                </a:extLst>
              </p:cNvPr>
              <p:cNvSpPr txBox="1"/>
              <p:nvPr/>
            </p:nvSpPr>
            <p:spPr>
              <a:xfrm>
                <a:off x="6227228" y="3406671"/>
                <a:ext cx="892937" cy="4296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bar>
                        <m:bar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ba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C9BF707-712F-C2AF-F2C3-9E434E4C37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7228" y="3406671"/>
                <a:ext cx="892937" cy="42966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92D8A92-BC3A-AE3F-24D2-7B272BAA92E2}"/>
              </a:ext>
            </a:extLst>
          </p:cNvPr>
          <p:cNvCxnSpPr>
            <a:cxnSpLocks/>
            <a:stCxn id="12" idx="5"/>
            <a:endCxn id="14" idx="0"/>
          </p:cNvCxnSpPr>
          <p:nvPr/>
        </p:nvCxnSpPr>
        <p:spPr>
          <a:xfrm>
            <a:off x="6273473" y="2809885"/>
            <a:ext cx="400224" cy="59678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FD14119-312B-8B7B-F2C5-1A17F87684BC}"/>
              </a:ext>
            </a:extLst>
          </p:cNvPr>
          <p:cNvCxnSpPr>
            <a:cxnSpLocks/>
            <a:stCxn id="12" idx="0"/>
          </p:cNvCxnSpPr>
          <p:nvPr/>
        </p:nvCxnSpPr>
        <p:spPr>
          <a:xfrm flipV="1">
            <a:off x="5928041" y="1916482"/>
            <a:ext cx="0" cy="2599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F816155-FDA0-F938-97AA-89281B67751F}"/>
              </a:ext>
            </a:extLst>
          </p:cNvPr>
          <p:cNvSpPr txBox="1"/>
          <p:nvPr/>
        </p:nvSpPr>
        <p:spPr>
          <a:xfrm>
            <a:off x="1173009" y="890170"/>
            <a:ext cx="80019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/>
              <a:t>NOT Reverse of GYO Reduction Order</a:t>
            </a:r>
          </a:p>
          <a:p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4CC6F85-6AD5-16A5-7CFB-5CA64684E1B7}"/>
              </a:ext>
            </a:extLst>
          </p:cNvPr>
          <p:cNvSpPr txBox="1"/>
          <p:nvPr/>
        </p:nvSpPr>
        <p:spPr>
          <a:xfrm>
            <a:off x="6473585" y="3827495"/>
            <a:ext cx="804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Ear</a:t>
            </a:r>
          </a:p>
        </p:txBody>
      </p:sp>
    </p:spTree>
    <p:extLst>
      <p:ext uri="{BB962C8B-B14F-4D97-AF65-F5344CB8AC3E}">
        <p14:creationId xmlns:p14="http://schemas.microsoft.com/office/powerpoint/2010/main" val="21226171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55957" y="227382"/>
            <a:ext cx="928219" cy="139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907" spc="63">
                <a:solidFill>
                  <a:srgbClr val="FFFFFF"/>
                </a:solidFill>
                <a:latin typeface="Times New Roman"/>
                <a:cs typeface="Times New Roman"/>
              </a:rPr>
              <a:t>Database</a:t>
            </a:r>
            <a:r>
              <a:rPr sz="907" spc="103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907" spc="63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907" spc="32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907" spc="23">
                <a:solidFill>
                  <a:srgbClr val="FFFFFF"/>
                </a:solidFill>
                <a:latin typeface="Times New Roman"/>
                <a:cs typeface="Times New Roman"/>
              </a:rPr>
              <a:t>ry</a:t>
            </a:r>
            <a:endParaRPr sz="907">
              <a:latin typeface="Times New Roman"/>
              <a:cs typeface="Times New Roman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286EB7A-5B71-B5F9-297F-52C2323B8F38}"/>
              </a:ext>
            </a:extLst>
          </p:cNvPr>
          <p:cNvSpPr txBox="1">
            <a:spLocks/>
          </p:cNvSpPr>
          <p:nvPr/>
        </p:nvSpPr>
        <p:spPr>
          <a:xfrm>
            <a:off x="838199" y="1160609"/>
            <a:ext cx="6887347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i="1" dirty="0"/>
              <a:t>Correctness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sz="4000" i="1" dirty="0"/>
              <a:t>Runtime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5" name="Table 4">
                <a:extLst>
                  <a:ext uri="{FF2B5EF4-FFF2-40B4-BE49-F238E27FC236}">
                    <a16:creationId xmlns:a16="http://schemas.microsoft.com/office/drawing/2014/main" id="{B381D2AC-119F-455E-0FF1-6AE2B00D381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11572019"/>
                  </p:ext>
                </p:extLst>
              </p:nvPr>
            </p:nvGraphicFramePr>
            <p:xfrm>
              <a:off x="1361476" y="3681615"/>
              <a:ext cx="1071034" cy="12801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</a:tblGrid>
                  <a:tr h="4064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5" name="Table 4">
                <a:extLst>
                  <a:ext uri="{FF2B5EF4-FFF2-40B4-BE49-F238E27FC236}">
                    <a16:creationId xmlns:a16="http://schemas.microsoft.com/office/drawing/2014/main" id="{B381D2AC-119F-455E-0FF1-6AE2B00D381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11572019"/>
                  </p:ext>
                </p:extLst>
              </p:nvPr>
            </p:nvGraphicFramePr>
            <p:xfrm>
              <a:off x="1361476" y="3681615"/>
              <a:ext cx="1071034" cy="12801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3"/>
                          <a:stretch>
                            <a:fillRect l="-2326" t="-3030" r="-102326" b="-24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3"/>
                          <a:stretch>
                            <a:fillRect l="-104762" t="-3030" r="-4762" b="-24545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B00F555-F71F-4C46-1305-EC97A11A2880}"/>
                  </a:ext>
                </a:extLst>
              </p:cNvPr>
              <p:cNvSpPr txBox="1"/>
              <p:nvPr/>
            </p:nvSpPr>
            <p:spPr>
              <a:xfrm>
                <a:off x="1013331" y="3681613"/>
                <a:ext cx="245260" cy="328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B00F555-F71F-4C46-1305-EC97A11A28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331" y="3681613"/>
                <a:ext cx="245260" cy="328231"/>
              </a:xfrm>
              <a:prstGeom prst="rect">
                <a:avLst/>
              </a:prstGeom>
              <a:blipFill>
                <a:blip r:embed="rId4"/>
                <a:stretch>
                  <a:fillRect l="-25000" r="-25000"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8" name="Table 4">
                <a:extLst>
                  <a:ext uri="{FF2B5EF4-FFF2-40B4-BE49-F238E27FC236}">
                    <a16:creationId xmlns:a16="http://schemas.microsoft.com/office/drawing/2014/main" id="{04C5BB61-CD7B-CE58-A63F-73C4E674F37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84636548"/>
                  </p:ext>
                </p:extLst>
              </p:nvPr>
            </p:nvGraphicFramePr>
            <p:xfrm>
              <a:off x="3444153" y="3392507"/>
              <a:ext cx="1606551" cy="1859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4132756161"/>
                        </a:ext>
                      </a:extLst>
                    </a:gridCol>
                  </a:tblGrid>
                  <a:tr h="4064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𝒋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4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31283759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5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2508844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8" name="Table 4">
                <a:extLst>
                  <a:ext uri="{FF2B5EF4-FFF2-40B4-BE49-F238E27FC236}">
                    <a16:creationId xmlns:a16="http://schemas.microsoft.com/office/drawing/2014/main" id="{04C5BB61-CD7B-CE58-A63F-73C4E674F37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84636548"/>
                  </p:ext>
                </p:extLst>
              </p:nvPr>
            </p:nvGraphicFramePr>
            <p:xfrm>
              <a:off x="3444153" y="3392507"/>
              <a:ext cx="1606551" cy="1859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4132756161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5"/>
                          <a:stretch>
                            <a:fillRect l="-2381" t="-3030" r="-207143" b="-38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5"/>
                          <a:stretch>
                            <a:fillRect l="-100000" t="-3030" r="-102326" b="-38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5"/>
                          <a:stretch>
                            <a:fillRect l="-204762" t="-3030" r="-4762" b="-38181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4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31283759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5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2508844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1A19254-3BDE-2145-834B-4BB6006710E3}"/>
                  </a:ext>
                </a:extLst>
              </p:cNvPr>
              <p:cNvSpPr txBox="1"/>
              <p:nvPr/>
            </p:nvSpPr>
            <p:spPr>
              <a:xfrm>
                <a:off x="3096009" y="3448860"/>
                <a:ext cx="212109" cy="328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1A19254-3BDE-2145-834B-4BB6006710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6009" y="3448860"/>
                <a:ext cx="212109" cy="328231"/>
              </a:xfrm>
              <a:prstGeom prst="rect">
                <a:avLst/>
              </a:prstGeom>
              <a:blipFill>
                <a:blip r:embed="rId6"/>
                <a:stretch>
                  <a:fillRect l="-22222" r="-22222"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0" name="Table 4">
                <a:extLst>
                  <a:ext uri="{FF2B5EF4-FFF2-40B4-BE49-F238E27FC236}">
                    <a16:creationId xmlns:a16="http://schemas.microsoft.com/office/drawing/2014/main" id="{E2070A3F-3399-C71C-6242-4D265F1EC79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93721975"/>
                  </p:ext>
                </p:extLst>
              </p:nvPr>
            </p:nvGraphicFramePr>
            <p:xfrm>
              <a:off x="6075039" y="3681613"/>
              <a:ext cx="903870" cy="12801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51935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451935">
                      <a:extLst>
                        <a:ext uri="{9D8B030D-6E8A-4147-A177-3AD203B41FA5}">
                          <a16:colId xmlns:a16="http://schemas.microsoft.com/office/drawing/2014/main" val="504908288"/>
                        </a:ext>
                      </a:extLst>
                    </a:gridCol>
                  </a:tblGrid>
                  <a:tr h="4064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0" name="Table 4">
                <a:extLst>
                  <a:ext uri="{FF2B5EF4-FFF2-40B4-BE49-F238E27FC236}">
                    <a16:creationId xmlns:a16="http://schemas.microsoft.com/office/drawing/2014/main" id="{E2070A3F-3399-C71C-6242-4D265F1EC79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93721975"/>
                  </p:ext>
                </p:extLst>
              </p:nvPr>
            </p:nvGraphicFramePr>
            <p:xfrm>
              <a:off x="6075039" y="3681613"/>
              <a:ext cx="903870" cy="12801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51935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451935">
                      <a:extLst>
                        <a:ext uri="{9D8B030D-6E8A-4147-A177-3AD203B41FA5}">
                          <a16:colId xmlns:a16="http://schemas.microsoft.com/office/drawing/2014/main" val="504908288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7"/>
                          <a:stretch>
                            <a:fillRect l="-2778" t="-3030" r="-105556" b="-24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7"/>
                          <a:stretch>
                            <a:fillRect l="-102778" t="-3030" r="-5556" b="-24545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741271F-0AF8-3C89-5561-CC8327B91119}"/>
                  </a:ext>
                </a:extLst>
              </p:cNvPr>
              <p:cNvSpPr txBox="1"/>
              <p:nvPr/>
            </p:nvSpPr>
            <p:spPr>
              <a:xfrm>
                <a:off x="5726895" y="3681611"/>
                <a:ext cx="232050" cy="328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741271F-0AF8-3C89-5561-CC8327B911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6895" y="3681611"/>
                <a:ext cx="232050" cy="328231"/>
              </a:xfrm>
              <a:prstGeom prst="rect">
                <a:avLst/>
              </a:prstGeom>
              <a:blipFill>
                <a:blip r:embed="rId8"/>
                <a:stretch>
                  <a:fillRect l="-20000" r="-20000"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EBEBBED-6469-92C0-B525-67B9BA954EEF}"/>
                  </a:ext>
                </a:extLst>
              </p:cNvPr>
              <p:cNvSpPr txBox="1"/>
              <p:nvPr/>
            </p:nvSpPr>
            <p:spPr>
              <a:xfrm>
                <a:off x="7784910" y="3681611"/>
                <a:ext cx="256993" cy="328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𝑈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EBEBBED-6469-92C0-B525-67B9BA954E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4910" y="3681611"/>
                <a:ext cx="256993" cy="328231"/>
              </a:xfrm>
              <a:prstGeom prst="rect">
                <a:avLst/>
              </a:prstGeom>
              <a:blipFill>
                <a:blip r:embed="rId9"/>
                <a:stretch>
                  <a:fillRect l="-18182" r="-18182"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DE65D32-A1A9-D7CE-83AE-4DC6C073C0A6}"/>
              </a:ext>
            </a:extLst>
          </p:cNvPr>
          <p:cNvCxnSpPr>
            <a:cxnSpLocks/>
            <a:stCxn id="15" idx="3"/>
            <a:endCxn id="18" idx="1"/>
          </p:cNvCxnSpPr>
          <p:nvPr/>
        </p:nvCxnSpPr>
        <p:spPr bwMode="auto">
          <a:xfrm>
            <a:off x="2432510" y="4321695"/>
            <a:ext cx="1011643" cy="452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3578C1B-366F-FEEB-FAD5-16E8814F48BC}"/>
              </a:ext>
            </a:extLst>
          </p:cNvPr>
          <p:cNvCxnSpPr>
            <a:cxnSpLocks/>
          </p:cNvCxnSpPr>
          <p:nvPr/>
        </p:nvCxnSpPr>
        <p:spPr bwMode="auto">
          <a:xfrm>
            <a:off x="5034578" y="4321693"/>
            <a:ext cx="1011643" cy="452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Arc 38">
            <a:extLst>
              <a:ext uri="{FF2B5EF4-FFF2-40B4-BE49-F238E27FC236}">
                <a16:creationId xmlns:a16="http://schemas.microsoft.com/office/drawing/2014/main" id="{3B052F10-730D-D747-FBF1-24C112B54D7E}"/>
              </a:ext>
            </a:extLst>
          </p:cNvPr>
          <p:cNvSpPr/>
          <p:nvPr/>
        </p:nvSpPr>
        <p:spPr>
          <a:xfrm flipV="1">
            <a:off x="4210803" y="5058795"/>
            <a:ext cx="4421144" cy="372802"/>
          </a:xfrm>
          <a:prstGeom prst="arc">
            <a:avLst>
              <a:gd name="adj1" fmla="val 10780339"/>
              <a:gd name="adj2" fmla="val 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0" name="Table 4">
                <a:extLst>
                  <a:ext uri="{FF2B5EF4-FFF2-40B4-BE49-F238E27FC236}">
                    <a16:creationId xmlns:a16="http://schemas.microsoft.com/office/drawing/2014/main" id="{4FE74913-0CB1-9C63-5E2B-18DDB5FDD41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67548320"/>
                  </p:ext>
                </p:extLst>
              </p:nvPr>
            </p:nvGraphicFramePr>
            <p:xfrm>
              <a:off x="8155794" y="3625426"/>
              <a:ext cx="1071034" cy="1569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</a:tblGrid>
                  <a:tr h="4064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𝒍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4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312837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0" name="Table 4">
                <a:extLst>
                  <a:ext uri="{FF2B5EF4-FFF2-40B4-BE49-F238E27FC236}">
                    <a16:creationId xmlns:a16="http://schemas.microsoft.com/office/drawing/2014/main" id="{4FE74913-0CB1-9C63-5E2B-18DDB5FDD41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67548320"/>
                  </p:ext>
                </p:extLst>
              </p:nvPr>
            </p:nvGraphicFramePr>
            <p:xfrm>
              <a:off x="8155794" y="3625426"/>
              <a:ext cx="1071034" cy="1569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10"/>
                          <a:stretch>
                            <a:fillRect l="-2326" t="-3030" r="-102326" b="-3121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10"/>
                          <a:stretch>
                            <a:fillRect l="-104762" t="-3030" r="-4762" b="-3121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4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31283759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41" name="Picture 40">
            <a:extLst>
              <a:ext uri="{FF2B5EF4-FFF2-40B4-BE49-F238E27FC236}">
                <a16:creationId xmlns:a16="http://schemas.microsoft.com/office/drawing/2014/main" id="{73EF912C-6769-38A9-D398-73CE73FDF0F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55395" y="132827"/>
            <a:ext cx="4343400" cy="283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165632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8E23AF-ACDF-21A2-53D5-359B3E8EE90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000" dirty="0"/>
                  <a:t>TTJ runs in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(|</m:t>
                    </m:r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∑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|+</m:t>
                    </m:r>
                    <m:d>
                      <m:dPr>
                        <m:begChr m:val="|"/>
                        <m:endChr m:val="|"/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d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000" dirty="0"/>
                  <a:t> </a:t>
                </a:r>
              </a:p>
              <a:p>
                <a:pPr marL="0" indent="0">
                  <a:buNone/>
                </a:pPr>
                <a:endParaRPr lang="en-US" sz="4000" dirty="0"/>
              </a:p>
              <a:p>
                <a:pPr marL="0" indent="0">
                  <a:buNone/>
                </a:pPr>
                <a:r>
                  <a:rPr lang="en-US" sz="4000" dirty="0"/>
                  <a:t># lookup (TTJ)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4000" dirty="0"/>
                  <a:t> # lookup (Binary Join)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8E23AF-ACDF-21A2-53D5-359B3E8EE90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2171" t="-34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CF9BA23-3C18-6F0A-B6C4-79071A6F9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90B-AB45-B34A-A136-3908E077647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5169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19953-2A68-5065-479D-1DBA26043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Empirical Results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8B1E699-5076-8691-CB7B-A90673B3B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90B-AB45-B34A-A136-3908E077647F}" type="slidenum">
              <a:rPr lang="en-US" smtClean="0"/>
              <a:t>18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E1ADB8-6E50-A7D6-DC53-1DC2181C29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450" y="1526603"/>
            <a:ext cx="5108832" cy="501230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B6DABDD-DA26-5CBC-C1AF-403F7D1244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1384" y="1501551"/>
            <a:ext cx="5358432" cy="5089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1671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F1EBF-462C-12C4-C0D5-D597A51F9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Reflection of TTJ vs. YA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2EF81-0EDA-C975-EF0A-16321812C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/>
              <a:t>Plans often already encode a join tree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/>
              <a:t>Plan view leads to more powerful notion of ear than query view that works for cyclic queries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/>
              <a:t>Plan view trades-off plan structure for the elimination of </a:t>
            </a:r>
            <a:r>
              <a:rPr lang="en-US" sz="4000" dirty="0" err="1"/>
              <a:t>semijoin</a:t>
            </a:r>
            <a:endParaRPr lang="en-US" sz="4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05E17-F52A-4402-7434-337896806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90B-AB45-B34A-A136-3908E077647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386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C1BB3-A19F-AF50-F3D9-49EB7DBBA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Yannakakis’s algorithm is optimal 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/>
              <a:t>No one uses it!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333C78E-6C8F-B7FB-57AA-C63FEB0B0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90B-AB45-B34A-A136-3908E077647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41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5757F-1E5C-4F08-D083-82ECDA1A8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353EE-42FE-6474-58A4-C39E93043E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Provide complexity of using TTJ for cyclic queries based on acyclic convolution + optimization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C3205F5F-2A34-082D-C837-6323D5DBBA5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92656189"/>
                  </p:ext>
                </p:extLst>
              </p:nvPr>
            </p:nvGraphicFramePr>
            <p:xfrm>
              <a:off x="1361476" y="4346631"/>
              <a:ext cx="1071034" cy="12801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</a:tblGrid>
                  <a:tr h="4064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𝒂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C3205F5F-2A34-082D-C837-6323D5DBBA5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92656189"/>
                  </p:ext>
                </p:extLst>
              </p:nvPr>
            </p:nvGraphicFramePr>
            <p:xfrm>
              <a:off x="1361476" y="4346631"/>
              <a:ext cx="1071034" cy="12801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3"/>
                          <a:stretch>
                            <a:fillRect l="-2326" t="-3030" r="-102326" b="-24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3"/>
                          <a:stretch>
                            <a:fillRect l="-104762" t="-3030" r="-4762" b="-24545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8ACD236-DE5E-34B2-2A2C-52677E05A9A1}"/>
                  </a:ext>
                </a:extLst>
              </p:cNvPr>
              <p:cNvSpPr txBox="1"/>
              <p:nvPr/>
            </p:nvSpPr>
            <p:spPr>
              <a:xfrm>
                <a:off x="1013331" y="4346629"/>
                <a:ext cx="245260" cy="328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8ACD236-DE5E-34B2-2A2C-52677E05A9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331" y="4346629"/>
                <a:ext cx="245260" cy="328231"/>
              </a:xfrm>
              <a:prstGeom prst="rect">
                <a:avLst/>
              </a:prstGeom>
              <a:blipFill>
                <a:blip r:embed="rId4"/>
                <a:stretch>
                  <a:fillRect l="-25000" r="-25000" b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4">
                <a:extLst>
                  <a:ext uri="{FF2B5EF4-FFF2-40B4-BE49-F238E27FC236}">
                    <a16:creationId xmlns:a16="http://schemas.microsoft.com/office/drawing/2014/main" id="{ECE1CE26-CFCE-318B-644C-7C9059AC4B4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18565826"/>
                  </p:ext>
                </p:extLst>
              </p:nvPr>
            </p:nvGraphicFramePr>
            <p:xfrm>
              <a:off x="3444153" y="4040898"/>
              <a:ext cx="1071034" cy="1859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</a:tblGrid>
                  <a:tr h="4064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𝒄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31283759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2508844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4">
                <a:extLst>
                  <a:ext uri="{FF2B5EF4-FFF2-40B4-BE49-F238E27FC236}">
                    <a16:creationId xmlns:a16="http://schemas.microsoft.com/office/drawing/2014/main" id="{ECE1CE26-CFCE-318B-644C-7C9059AC4B4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18565826"/>
                  </p:ext>
                </p:extLst>
              </p:nvPr>
            </p:nvGraphicFramePr>
            <p:xfrm>
              <a:off x="3444153" y="4040898"/>
              <a:ext cx="1071034" cy="1859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5"/>
                          <a:stretch>
                            <a:fillRect l="-2326" t="-3030" r="-102326" b="-38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5"/>
                          <a:stretch>
                            <a:fillRect l="-104762" t="-3030" r="-4762" b="-38181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31283759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2508844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67EDA61-7570-5FF2-7923-F7FFDD23911E}"/>
                  </a:ext>
                </a:extLst>
              </p:cNvPr>
              <p:cNvSpPr txBox="1"/>
              <p:nvPr/>
            </p:nvSpPr>
            <p:spPr>
              <a:xfrm>
                <a:off x="3096009" y="4113876"/>
                <a:ext cx="212109" cy="328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67EDA61-7570-5FF2-7923-F7FFDD2391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6009" y="4113876"/>
                <a:ext cx="212109" cy="328231"/>
              </a:xfrm>
              <a:prstGeom prst="rect">
                <a:avLst/>
              </a:prstGeom>
              <a:blipFill>
                <a:blip r:embed="rId6"/>
                <a:stretch>
                  <a:fillRect l="-22222" r="-22222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4">
                <a:extLst>
                  <a:ext uri="{FF2B5EF4-FFF2-40B4-BE49-F238E27FC236}">
                    <a16:creationId xmlns:a16="http://schemas.microsoft.com/office/drawing/2014/main" id="{EDBF14EA-B256-181F-85BB-FCFFA61A345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61873003"/>
                  </p:ext>
                </p:extLst>
              </p:nvPr>
            </p:nvGraphicFramePr>
            <p:xfrm>
              <a:off x="5592902" y="4346629"/>
              <a:ext cx="903870" cy="701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51935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451935">
                      <a:extLst>
                        <a:ext uri="{9D8B030D-6E8A-4147-A177-3AD203B41FA5}">
                          <a16:colId xmlns:a16="http://schemas.microsoft.com/office/drawing/2014/main" val="504908288"/>
                        </a:ext>
                      </a:extLst>
                    </a:gridCol>
                  </a:tblGrid>
                  <a:tr h="4064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𝒄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𝒂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4">
                <a:extLst>
                  <a:ext uri="{FF2B5EF4-FFF2-40B4-BE49-F238E27FC236}">
                    <a16:creationId xmlns:a16="http://schemas.microsoft.com/office/drawing/2014/main" id="{EDBF14EA-B256-181F-85BB-FCFFA61A345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61873003"/>
                  </p:ext>
                </p:extLst>
              </p:nvPr>
            </p:nvGraphicFramePr>
            <p:xfrm>
              <a:off x="5592902" y="4346629"/>
              <a:ext cx="903870" cy="701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51935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451935">
                      <a:extLst>
                        <a:ext uri="{9D8B030D-6E8A-4147-A177-3AD203B41FA5}">
                          <a16:colId xmlns:a16="http://schemas.microsoft.com/office/drawing/2014/main" val="504908288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7"/>
                          <a:stretch>
                            <a:fillRect l="-2778" t="-3030" r="-105556" b="-1060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7"/>
                          <a:stretch>
                            <a:fillRect l="-102778" t="-3030" r="-5556" b="-10606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3CA6D74-42F4-9BB7-32A9-3059377D8A5D}"/>
                  </a:ext>
                </a:extLst>
              </p:cNvPr>
              <p:cNvSpPr txBox="1"/>
              <p:nvPr/>
            </p:nvSpPr>
            <p:spPr>
              <a:xfrm>
                <a:off x="5244758" y="4346627"/>
                <a:ext cx="232050" cy="328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3CA6D74-42F4-9BB7-32A9-3059377D8A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4758" y="4346627"/>
                <a:ext cx="232050" cy="328231"/>
              </a:xfrm>
              <a:prstGeom prst="rect">
                <a:avLst/>
              </a:prstGeom>
              <a:blipFill>
                <a:blip r:embed="rId8"/>
                <a:stretch>
                  <a:fillRect l="-20000" r="-20000" b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5911434-B93E-80C4-FE97-A105794FEE72}"/>
              </a:ext>
            </a:extLst>
          </p:cNvPr>
          <p:cNvCxnSpPr>
            <a:cxnSpLocks/>
            <a:stCxn id="4" idx="3"/>
            <a:endCxn id="6" idx="1"/>
          </p:cNvCxnSpPr>
          <p:nvPr/>
        </p:nvCxnSpPr>
        <p:spPr bwMode="auto">
          <a:xfrm flipV="1">
            <a:off x="2432510" y="4970538"/>
            <a:ext cx="1011643" cy="16173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450D0224-32B5-0B51-5EA4-7AF993FB1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90B-AB45-B34A-A136-3908E077647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3812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08A8-2FE2-BC15-EF48-23DF02B15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Guiding Idea: CSP = Query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61A5E-75AF-1A05-9373-B1C70797A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/>
              <a:t>TTJ extends </a:t>
            </a:r>
            <a:r>
              <a:rPr lang="en-US" sz="4000" dirty="0" err="1"/>
              <a:t>TreeTracker</a:t>
            </a:r>
            <a:r>
              <a:rPr lang="en-US" sz="4000" dirty="0"/>
              <a:t> from CSP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 err="1"/>
              <a:t>Yannakakis’s</a:t>
            </a:r>
            <a:r>
              <a:rPr lang="en-US" sz="4000" dirty="0"/>
              <a:t> algorithm = an inference algorithm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 err="1"/>
              <a:t>TreeTracker</a:t>
            </a:r>
            <a:r>
              <a:rPr lang="en-US" sz="4000" dirty="0"/>
              <a:t> Join = a search algorithm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46CB7E-5D54-4042-83AC-DFE15528A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90B-AB45-B34A-A136-3908E077647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976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55B34B8-8193-90D5-1CBF-51D8FAF46134}"/>
                  </a:ext>
                </a:extLst>
              </p:cNvPr>
              <p:cNvSpPr txBox="1"/>
              <p:nvPr/>
            </p:nvSpPr>
            <p:spPr>
              <a:xfrm>
                <a:off x="1322545" y="782323"/>
                <a:ext cx="954690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⋈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𝑆</m:t>
                      </m:r>
                      <m:d>
                        <m:d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⋈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⋈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55B34B8-8193-90D5-1CBF-51D8FAF461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2545" y="782323"/>
                <a:ext cx="9546909" cy="615553"/>
              </a:xfrm>
              <a:prstGeom prst="rect">
                <a:avLst/>
              </a:prstGeom>
              <a:blipFill>
                <a:blip r:embed="rId3"/>
                <a:stretch>
                  <a:fillRect l="-1197" r="-1463" b="-36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>
            <a:extLst>
              <a:ext uri="{FF2B5EF4-FFF2-40B4-BE49-F238E27FC236}">
                <a16:creationId xmlns:a16="http://schemas.microsoft.com/office/drawing/2014/main" id="{3F86E189-1229-CF65-0323-C1FB11BED5FC}"/>
              </a:ext>
            </a:extLst>
          </p:cNvPr>
          <p:cNvSpPr/>
          <p:nvPr/>
        </p:nvSpPr>
        <p:spPr>
          <a:xfrm>
            <a:off x="4774604" y="1755228"/>
            <a:ext cx="1156138" cy="7147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R(</a:t>
            </a:r>
            <a:r>
              <a:rPr lang="en-US" dirty="0" err="1"/>
              <a:t>i,x</a:t>
            </a:r>
            <a:r>
              <a:rPr lang="en-US" dirty="0"/>
              <a:t>)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7942D2A-A102-3704-C7F7-5E3F2BE1D912}"/>
              </a:ext>
            </a:extLst>
          </p:cNvPr>
          <p:cNvSpPr/>
          <p:nvPr/>
        </p:nvSpPr>
        <p:spPr>
          <a:xfrm>
            <a:off x="4774604" y="3071649"/>
            <a:ext cx="1156138" cy="7147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S(</a:t>
            </a:r>
            <a:r>
              <a:rPr lang="en-US" dirty="0" err="1"/>
              <a:t>x,y,j</a:t>
            </a:r>
            <a:r>
              <a:rPr lang="en-US" dirty="0"/>
              <a:t>)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322138D-239E-E0A5-7DE3-462205C68604}"/>
              </a:ext>
            </a:extLst>
          </p:cNvPr>
          <p:cNvSpPr/>
          <p:nvPr/>
        </p:nvSpPr>
        <p:spPr>
          <a:xfrm>
            <a:off x="3791887" y="4388070"/>
            <a:ext cx="1156138" cy="7147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T(</a:t>
            </a:r>
            <a:r>
              <a:rPr lang="en-US" dirty="0" err="1"/>
              <a:t>y,k</a:t>
            </a:r>
            <a:r>
              <a:rPr lang="en-US" dirty="0"/>
              <a:t>)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2C871BF-C274-D7B9-AF22-479970C02FFF}"/>
              </a:ext>
            </a:extLst>
          </p:cNvPr>
          <p:cNvSpPr/>
          <p:nvPr/>
        </p:nvSpPr>
        <p:spPr>
          <a:xfrm>
            <a:off x="5930742" y="4388070"/>
            <a:ext cx="1156138" cy="7147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U(</a:t>
            </a:r>
            <a:r>
              <a:rPr lang="en-US" dirty="0" err="1"/>
              <a:t>y,l</a:t>
            </a:r>
            <a:r>
              <a:rPr lang="en-US" dirty="0"/>
              <a:t>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CDA842F-9214-47E7-5FE2-137EB7DB94BB}"/>
              </a:ext>
            </a:extLst>
          </p:cNvPr>
          <p:cNvCxnSpPr>
            <a:cxnSpLocks/>
            <a:stCxn id="2" idx="4"/>
            <a:endCxn id="3" idx="0"/>
          </p:cNvCxnSpPr>
          <p:nvPr/>
        </p:nvCxnSpPr>
        <p:spPr bwMode="auto">
          <a:xfrm>
            <a:off x="5352673" y="2469931"/>
            <a:ext cx="0" cy="601718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43070A1-17EC-5AEB-2858-4D673ABEC8B8}"/>
                  </a:ext>
                </a:extLst>
              </p:cNvPr>
              <p:cNvSpPr txBox="1"/>
              <p:nvPr/>
            </p:nvSpPr>
            <p:spPr>
              <a:xfrm>
                <a:off x="5419153" y="2558684"/>
                <a:ext cx="511589" cy="3282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43070A1-17EC-5AEB-2858-4D673ABEC8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9153" y="2558684"/>
                <a:ext cx="511589" cy="3282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7F03EDC-5EE1-CE47-1880-B2B0AC67B59A}"/>
              </a:ext>
            </a:extLst>
          </p:cNvPr>
          <p:cNvCxnSpPr>
            <a:cxnSpLocks/>
            <a:stCxn id="5" idx="0"/>
            <a:endCxn id="3" idx="4"/>
          </p:cNvCxnSpPr>
          <p:nvPr/>
        </p:nvCxnSpPr>
        <p:spPr bwMode="auto">
          <a:xfrm flipV="1">
            <a:off x="4369956" y="3786352"/>
            <a:ext cx="982717" cy="601718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02A0A2B-E32F-8888-57A4-DA48F4DEF5F6}"/>
                  </a:ext>
                </a:extLst>
              </p:cNvPr>
              <p:cNvSpPr txBox="1"/>
              <p:nvPr/>
            </p:nvSpPr>
            <p:spPr>
              <a:xfrm>
                <a:off x="4404377" y="3806970"/>
                <a:ext cx="370227" cy="3282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02A0A2B-E32F-8888-57A4-DA48F4DEF5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4377" y="3806970"/>
                <a:ext cx="370227" cy="328231"/>
              </a:xfrm>
              <a:prstGeom prst="rect">
                <a:avLst/>
              </a:prstGeom>
              <a:blipFill>
                <a:blip r:embed="rId5"/>
                <a:stretch>
                  <a:fillRect b="-269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70F595F-43D2-96A8-E25E-24D18A00A134}"/>
              </a:ext>
            </a:extLst>
          </p:cNvPr>
          <p:cNvCxnSpPr>
            <a:cxnSpLocks/>
            <a:stCxn id="6" idx="0"/>
            <a:endCxn id="3" idx="4"/>
          </p:cNvCxnSpPr>
          <p:nvPr/>
        </p:nvCxnSpPr>
        <p:spPr bwMode="auto">
          <a:xfrm flipH="1" flipV="1">
            <a:off x="5352673" y="3786352"/>
            <a:ext cx="1156138" cy="601718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01DFCA4-0885-CD2D-001C-60E2FDD493F2}"/>
                  </a:ext>
                </a:extLst>
              </p:cNvPr>
              <p:cNvSpPr txBox="1"/>
              <p:nvPr/>
            </p:nvSpPr>
            <p:spPr>
              <a:xfrm>
                <a:off x="6067919" y="3786352"/>
                <a:ext cx="370227" cy="3282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01DFCA4-0885-CD2D-001C-60E2FDD493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7919" y="3786352"/>
                <a:ext cx="370227" cy="328231"/>
              </a:xfrm>
              <a:prstGeom prst="rect">
                <a:avLst/>
              </a:prstGeom>
              <a:blipFill>
                <a:blip r:embed="rId6"/>
                <a:stretch>
                  <a:fillRect b="-269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DD5AF9-46DE-2C17-10E2-56973690E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90B-AB45-B34A-A136-3908E077647F}" type="slidenum">
              <a:rPr lang="en-US" smtClean="0"/>
              <a:t>3</a:t>
            </a:fld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D581A8-47C9-E065-AE79-246168B11515}"/>
              </a:ext>
            </a:extLst>
          </p:cNvPr>
          <p:cNvCxnSpPr>
            <a:cxnSpLocks/>
          </p:cNvCxnSpPr>
          <p:nvPr/>
        </p:nvCxnSpPr>
        <p:spPr>
          <a:xfrm flipH="1" flipV="1">
            <a:off x="6253032" y="3514107"/>
            <a:ext cx="1166487" cy="73964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C908402-EF82-E20F-E3B2-8BF50B6761CF}"/>
              </a:ext>
            </a:extLst>
          </p:cNvPr>
          <p:cNvCxnSpPr>
            <a:cxnSpLocks/>
          </p:cNvCxnSpPr>
          <p:nvPr/>
        </p:nvCxnSpPr>
        <p:spPr>
          <a:xfrm flipV="1">
            <a:off x="3791887" y="3673367"/>
            <a:ext cx="901989" cy="58038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91174E0-02FE-327A-57F8-03D132CE8F2E}"/>
              </a:ext>
            </a:extLst>
          </p:cNvPr>
          <p:cNvCxnSpPr>
            <a:cxnSpLocks/>
          </p:cNvCxnSpPr>
          <p:nvPr/>
        </p:nvCxnSpPr>
        <p:spPr>
          <a:xfrm flipV="1">
            <a:off x="6115855" y="2222291"/>
            <a:ext cx="0" cy="84935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B7A1E4A-E38D-4F6A-B577-02647E8CD3AF}"/>
              </a:ext>
            </a:extLst>
          </p:cNvPr>
          <p:cNvCxnSpPr>
            <a:cxnSpLocks/>
          </p:cNvCxnSpPr>
          <p:nvPr/>
        </p:nvCxnSpPr>
        <p:spPr>
          <a:xfrm>
            <a:off x="6297796" y="2217393"/>
            <a:ext cx="0" cy="895997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5D835F22-D64C-6AB7-AD7A-87AB9C90A6E4}"/>
              </a:ext>
            </a:extLst>
          </p:cNvPr>
          <p:cNvCxnSpPr>
            <a:cxnSpLocks/>
          </p:cNvCxnSpPr>
          <p:nvPr/>
        </p:nvCxnSpPr>
        <p:spPr>
          <a:xfrm flipH="1">
            <a:off x="3689131" y="3514107"/>
            <a:ext cx="900359" cy="573104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5D167D7-F46E-392F-277F-AD3A7F5220C0}"/>
              </a:ext>
            </a:extLst>
          </p:cNvPr>
          <p:cNvCxnSpPr>
            <a:cxnSpLocks/>
          </p:cNvCxnSpPr>
          <p:nvPr/>
        </p:nvCxnSpPr>
        <p:spPr>
          <a:xfrm>
            <a:off x="6508811" y="3379789"/>
            <a:ext cx="1095821" cy="70742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840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B1F75A28-24A7-C594-3E23-8A414ECC4AE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51916325"/>
                  </p:ext>
                </p:extLst>
              </p:nvPr>
            </p:nvGraphicFramePr>
            <p:xfrm>
              <a:off x="3398843" y="3047691"/>
              <a:ext cx="1071034" cy="12801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</a:tblGrid>
                  <a:tr h="4064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B1F75A28-24A7-C594-3E23-8A414ECC4AE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51916325"/>
                  </p:ext>
                </p:extLst>
              </p:nvPr>
            </p:nvGraphicFramePr>
            <p:xfrm>
              <a:off x="3398843" y="3047691"/>
              <a:ext cx="1071034" cy="12801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3"/>
                          <a:stretch>
                            <a:fillRect l="-2326" r="-104651" b="-24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3"/>
                          <a:stretch>
                            <a:fillRect l="-104762" r="-7143" b="-24545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FF5EECD-0288-871F-1DE2-8D14DA59200D}"/>
                  </a:ext>
                </a:extLst>
              </p:cNvPr>
              <p:cNvSpPr txBox="1"/>
              <p:nvPr/>
            </p:nvSpPr>
            <p:spPr>
              <a:xfrm>
                <a:off x="3050698" y="3047689"/>
                <a:ext cx="245260" cy="328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FF5EECD-0288-871F-1DE2-8D14DA5920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0698" y="3047689"/>
                <a:ext cx="245260" cy="328231"/>
              </a:xfrm>
              <a:prstGeom prst="rect">
                <a:avLst/>
              </a:prstGeom>
              <a:blipFill>
                <a:blip r:embed="rId4"/>
                <a:stretch>
                  <a:fillRect l="-25000" r="-20000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4">
                <a:extLst>
                  <a:ext uri="{FF2B5EF4-FFF2-40B4-BE49-F238E27FC236}">
                    <a16:creationId xmlns:a16="http://schemas.microsoft.com/office/drawing/2014/main" id="{03D4382C-C624-69DE-0CFB-7CC3C7F9186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28148502"/>
                  </p:ext>
                </p:extLst>
              </p:nvPr>
            </p:nvGraphicFramePr>
            <p:xfrm>
              <a:off x="5744488" y="3047689"/>
              <a:ext cx="1606551" cy="1859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4132756161"/>
                        </a:ext>
                      </a:extLst>
                    </a:gridCol>
                  </a:tblGrid>
                  <a:tr h="4064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𝒋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4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31283759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5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2508844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4">
                <a:extLst>
                  <a:ext uri="{FF2B5EF4-FFF2-40B4-BE49-F238E27FC236}">
                    <a16:creationId xmlns:a16="http://schemas.microsoft.com/office/drawing/2014/main" id="{03D4382C-C624-69DE-0CFB-7CC3C7F9186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28148502"/>
                  </p:ext>
                </p:extLst>
              </p:nvPr>
            </p:nvGraphicFramePr>
            <p:xfrm>
              <a:off x="5744488" y="3047689"/>
              <a:ext cx="1606551" cy="1859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4132756161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5"/>
                          <a:stretch>
                            <a:fillRect l="-2381" r="-209524" b="-3848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5"/>
                          <a:stretch>
                            <a:fillRect l="-100000" r="-104651" b="-3848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5"/>
                          <a:stretch>
                            <a:fillRect l="-204762" r="-7143" b="-38484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4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31283759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5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2508844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14B73A3-4395-EC3A-5E2A-AB0DC71B41FB}"/>
                  </a:ext>
                </a:extLst>
              </p:cNvPr>
              <p:cNvSpPr txBox="1"/>
              <p:nvPr/>
            </p:nvSpPr>
            <p:spPr>
              <a:xfrm>
                <a:off x="5396344" y="3047687"/>
                <a:ext cx="212109" cy="328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14B73A3-4395-EC3A-5E2A-AB0DC71B41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6344" y="3047687"/>
                <a:ext cx="212109" cy="328231"/>
              </a:xfrm>
              <a:prstGeom prst="rect">
                <a:avLst/>
              </a:prstGeom>
              <a:blipFill>
                <a:blip r:embed="rId6"/>
                <a:stretch>
                  <a:fillRect l="-22222" r="-22222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86B28C4-3D6C-45A0-7859-FFE5465571CC}"/>
                  </a:ext>
                </a:extLst>
              </p:cNvPr>
              <p:cNvSpPr txBox="1"/>
              <p:nvPr/>
            </p:nvSpPr>
            <p:spPr>
              <a:xfrm>
                <a:off x="2454398" y="1498360"/>
                <a:ext cx="6096000" cy="86177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000" b="0" i="1" smtClean="0"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sz="5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5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5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5000" b="0" i="1" smtClean="0">
                          <a:latin typeface="Cambria Math" panose="02040503050406030204" pitchFamily="18" charset="0"/>
                        </a:rPr>
                        <m:t>⋈</m:t>
                      </m:r>
                      <m:r>
                        <a:rPr lang="en-US" sz="5000" b="0" i="1" smtClean="0">
                          <a:latin typeface="Cambria Math" panose="02040503050406030204" pitchFamily="18" charset="0"/>
                        </a:rPr>
                        <m:t>𝑆</m:t>
                      </m:r>
                      <m:d>
                        <m:dPr>
                          <m:ctrlPr>
                            <a:rPr lang="en-US" sz="5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5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5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5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50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</m:oMath>
                  </m:oMathPara>
                </a14:m>
                <a:endParaRPr lang="en-US" sz="5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86B28C4-3D6C-45A0-7859-FFE5465571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4398" y="1498360"/>
                <a:ext cx="6096000" cy="861774"/>
              </a:xfrm>
              <a:prstGeom prst="rect">
                <a:avLst/>
              </a:prstGeom>
              <a:blipFill>
                <a:blip r:embed="rId7"/>
                <a:stretch>
                  <a:fillRect b="-235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ACF730D-D0A8-5788-67B2-B70C414D7CDB}"/>
              </a:ext>
            </a:extLst>
          </p:cNvPr>
          <p:cNvCxnSpPr>
            <a:cxnSpLocks/>
          </p:cNvCxnSpPr>
          <p:nvPr/>
        </p:nvCxnSpPr>
        <p:spPr>
          <a:xfrm>
            <a:off x="4545557" y="3647701"/>
            <a:ext cx="1130913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30A198E-B0C4-EC2D-F4C2-36E1206B7412}"/>
              </a:ext>
            </a:extLst>
          </p:cNvPr>
          <p:cNvCxnSpPr>
            <a:cxnSpLocks/>
          </p:cNvCxnSpPr>
          <p:nvPr/>
        </p:nvCxnSpPr>
        <p:spPr>
          <a:xfrm>
            <a:off x="4537894" y="3677606"/>
            <a:ext cx="1138576" cy="231711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25DF12F-3B55-1EA6-69EC-0BABAF9AE76F}"/>
              </a:ext>
            </a:extLst>
          </p:cNvPr>
          <p:cNvCxnSpPr>
            <a:cxnSpLocks/>
          </p:cNvCxnSpPr>
          <p:nvPr/>
        </p:nvCxnSpPr>
        <p:spPr>
          <a:xfrm>
            <a:off x="4545557" y="3677606"/>
            <a:ext cx="1130913" cy="536585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78FEE90-17A4-2575-B905-A58A7BA19787}"/>
              </a:ext>
            </a:extLst>
          </p:cNvPr>
          <p:cNvCxnSpPr>
            <a:cxnSpLocks/>
          </p:cNvCxnSpPr>
          <p:nvPr/>
        </p:nvCxnSpPr>
        <p:spPr>
          <a:xfrm>
            <a:off x="4572762" y="3687771"/>
            <a:ext cx="1103708" cy="810096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0CD5E80-4DE9-DFAF-4ECD-7117BBD29CA0}"/>
              </a:ext>
            </a:extLst>
          </p:cNvPr>
          <p:cNvCxnSpPr>
            <a:cxnSpLocks/>
          </p:cNvCxnSpPr>
          <p:nvPr/>
        </p:nvCxnSpPr>
        <p:spPr>
          <a:xfrm>
            <a:off x="4605912" y="3687771"/>
            <a:ext cx="1058012" cy="1068186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7914D12-6E7F-7A93-9ED3-19ADF0965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90B-AB45-B34A-A136-3908E077647F}" type="slidenum">
              <a:rPr lang="en-US" smtClean="0"/>
              <a:t>4</a:t>
            </a:fld>
            <a:endParaRPr lang="en-US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1A8DF28F-34A1-F405-F6B2-D182D25440A9}"/>
              </a:ext>
            </a:extLst>
          </p:cNvPr>
          <p:cNvCxnSpPr>
            <a:cxnSpLocks/>
          </p:cNvCxnSpPr>
          <p:nvPr/>
        </p:nvCxnSpPr>
        <p:spPr>
          <a:xfrm flipV="1">
            <a:off x="4482423" y="3638223"/>
            <a:ext cx="1194047" cy="261616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C07B74F-98D6-DE9F-CD76-C8D72C5D82FF}"/>
              </a:ext>
            </a:extLst>
          </p:cNvPr>
          <p:cNvCxnSpPr>
            <a:cxnSpLocks/>
          </p:cNvCxnSpPr>
          <p:nvPr/>
        </p:nvCxnSpPr>
        <p:spPr>
          <a:xfrm flipV="1">
            <a:off x="4464993" y="3909317"/>
            <a:ext cx="1211477" cy="687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1BD1E69-CDAF-016D-118D-AD991366BF4A}"/>
              </a:ext>
            </a:extLst>
          </p:cNvPr>
          <p:cNvCxnSpPr>
            <a:cxnSpLocks/>
          </p:cNvCxnSpPr>
          <p:nvPr/>
        </p:nvCxnSpPr>
        <p:spPr>
          <a:xfrm>
            <a:off x="4503027" y="3920058"/>
            <a:ext cx="1160897" cy="224316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5A81531-CEEE-8C45-D65A-7E406A241720}"/>
              </a:ext>
            </a:extLst>
          </p:cNvPr>
          <p:cNvCxnSpPr>
            <a:cxnSpLocks/>
          </p:cNvCxnSpPr>
          <p:nvPr/>
        </p:nvCxnSpPr>
        <p:spPr>
          <a:xfrm>
            <a:off x="4452976" y="3937946"/>
            <a:ext cx="1201179" cy="468304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2BFB29F-A741-2433-6B06-8DA6B3C50060}"/>
              </a:ext>
            </a:extLst>
          </p:cNvPr>
          <p:cNvCxnSpPr>
            <a:cxnSpLocks/>
          </p:cNvCxnSpPr>
          <p:nvPr/>
        </p:nvCxnSpPr>
        <p:spPr>
          <a:xfrm>
            <a:off x="4477539" y="3937946"/>
            <a:ext cx="1130914" cy="818011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0068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28D93FD2-62F5-3403-0377-FB15A5EAC72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68335967"/>
                  </p:ext>
                </p:extLst>
              </p:nvPr>
            </p:nvGraphicFramePr>
            <p:xfrm>
              <a:off x="1660734" y="2501202"/>
              <a:ext cx="1071034" cy="12801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</a:tblGrid>
                  <a:tr h="4064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28D93FD2-62F5-3403-0377-FB15A5EAC72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68335967"/>
                  </p:ext>
                </p:extLst>
              </p:nvPr>
            </p:nvGraphicFramePr>
            <p:xfrm>
              <a:off x="1660734" y="2501202"/>
              <a:ext cx="1071034" cy="12801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3"/>
                          <a:stretch>
                            <a:fillRect r="-104651" b="-24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3"/>
                          <a:stretch>
                            <a:fillRect l="-100000" r="-4651" b="-24545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7A52CD1-6ED1-8B26-AB0F-1D21DDA915DF}"/>
                  </a:ext>
                </a:extLst>
              </p:cNvPr>
              <p:cNvSpPr txBox="1"/>
              <p:nvPr/>
            </p:nvSpPr>
            <p:spPr>
              <a:xfrm>
                <a:off x="1312589" y="2501200"/>
                <a:ext cx="245260" cy="328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7A52CD1-6ED1-8B26-AB0F-1D21DDA915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2589" y="2501200"/>
                <a:ext cx="245260" cy="328231"/>
              </a:xfrm>
              <a:prstGeom prst="rect">
                <a:avLst/>
              </a:prstGeom>
              <a:blipFill>
                <a:blip r:embed="rId4"/>
                <a:stretch>
                  <a:fillRect l="-25000" r="-20000"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4">
                <a:extLst>
                  <a:ext uri="{FF2B5EF4-FFF2-40B4-BE49-F238E27FC236}">
                    <a16:creationId xmlns:a16="http://schemas.microsoft.com/office/drawing/2014/main" id="{D1B8108B-986F-3514-BDD4-73755B45FF4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79472001"/>
                  </p:ext>
                </p:extLst>
              </p:nvPr>
            </p:nvGraphicFramePr>
            <p:xfrm>
              <a:off x="3743411" y="2501204"/>
              <a:ext cx="1606551" cy="1859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4132756161"/>
                        </a:ext>
                      </a:extLst>
                    </a:gridCol>
                  </a:tblGrid>
                  <a:tr h="4064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𝒋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4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31283759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5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2508844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4">
                <a:extLst>
                  <a:ext uri="{FF2B5EF4-FFF2-40B4-BE49-F238E27FC236}">
                    <a16:creationId xmlns:a16="http://schemas.microsoft.com/office/drawing/2014/main" id="{D1B8108B-986F-3514-BDD4-73755B45FF4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79472001"/>
                  </p:ext>
                </p:extLst>
              </p:nvPr>
            </p:nvGraphicFramePr>
            <p:xfrm>
              <a:off x="3743411" y="2501204"/>
              <a:ext cx="1606551" cy="1859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4132756161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5"/>
                          <a:stretch>
                            <a:fillRect r="-202326" b="-3848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5"/>
                          <a:stretch>
                            <a:fillRect l="-102381" r="-107143" b="-3848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5"/>
                          <a:stretch>
                            <a:fillRect l="-197674" r="-4651" b="-38484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4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31283759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5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2508844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DDDE0DD-0C00-B822-85B2-D230F242FACD}"/>
                  </a:ext>
                </a:extLst>
              </p:cNvPr>
              <p:cNvSpPr txBox="1"/>
              <p:nvPr/>
            </p:nvSpPr>
            <p:spPr>
              <a:xfrm>
                <a:off x="3395267" y="2501202"/>
                <a:ext cx="212109" cy="328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DDDE0DD-0C00-B822-85B2-D230F242FA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5267" y="2501202"/>
                <a:ext cx="212109" cy="328231"/>
              </a:xfrm>
              <a:prstGeom prst="rect">
                <a:avLst/>
              </a:prstGeom>
              <a:blipFill>
                <a:blip r:embed="rId6"/>
                <a:stretch>
                  <a:fillRect l="-27778" r="-22222"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4">
                <a:extLst>
                  <a:ext uri="{FF2B5EF4-FFF2-40B4-BE49-F238E27FC236}">
                    <a16:creationId xmlns:a16="http://schemas.microsoft.com/office/drawing/2014/main" id="{1B67600D-5299-0567-AD70-D71DC579495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69316372"/>
                  </p:ext>
                </p:extLst>
              </p:nvPr>
            </p:nvGraphicFramePr>
            <p:xfrm>
              <a:off x="6374297" y="2501200"/>
              <a:ext cx="903870" cy="12801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51935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451935">
                      <a:extLst>
                        <a:ext uri="{9D8B030D-6E8A-4147-A177-3AD203B41FA5}">
                          <a16:colId xmlns:a16="http://schemas.microsoft.com/office/drawing/2014/main" val="504908288"/>
                        </a:ext>
                      </a:extLst>
                    </a:gridCol>
                  </a:tblGrid>
                  <a:tr h="4064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4">
                <a:extLst>
                  <a:ext uri="{FF2B5EF4-FFF2-40B4-BE49-F238E27FC236}">
                    <a16:creationId xmlns:a16="http://schemas.microsoft.com/office/drawing/2014/main" id="{1B67600D-5299-0567-AD70-D71DC579495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69316372"/>
                  </p:ext>
                </p:extLst>
              </p:nvPr>
            </p:nvGraphicFramePr>
            <p:xfrm>
              <a:off x="6374297" y="2501200"/>
              <a:ext cx="903870" cy="12801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51935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451935">
                      <a:extLst>
                        <a:ext uri="{9D8B030D-6E8A-4147-A177-3AD203B41FA5}">
                          <a16:colId xmlns:a16="http://schemas.microsoft.com/office/drawing/2014/main" val="504908288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7"/>
                          <a:stretch>
                            <a:fillRect r="-102703" b="-24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7"/>
                          <a:stretch>
                            <a:fillRect l="-102778" r="-5556" b="-24545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6AB9F88-052F-6EBE-51A7-E708C23EF1B8}"/>
                  </a:ext>
                </a:extLst>
              </p:cNvPr>
              <p:cNvSpPr txBox="1"/>
              <p:nvPr/>
            </p:nvSpPr>
            <p:spPr>
              <a:xfrm>
                <a:off x="6026153" y="2501198"/>
                <a:ext cx="232050" cy="328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6AB9F88-052F-6EBE-51A7-E708C23EF1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153" y="2501198"/>
                <a:ext cx="232050" cy="328231"/>
              </a:xfrm>
              <a:prstGeom prst="rect">
                <a:avLst/>
              </a:prstGeom>
              <a:blipFill>
                <a:blip r:embed="rId8"/>
                <a:stretch>
                  <a:fillRect l="-26316" r="-21053"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4">
                <a:extLst>
                  <a:ext uri="{FF2B5EF4-FFF2-40B4-BE49-F238E27FC236}">
                    <a16:creationId xmlns:a16="http://schemas.microsoft.com/office/drawing/2014/main" id="{1DC1BF3E-2D92-01E0-0D0A-831C51E03D4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7576781"/>
                  </p:ext>
                </p:extLst>
              </p:nvPr>
            </p:nvGraphicFramePr>
            <p:xfrm>
              <a:off x="8432313" y="2501200"/>
              <a:ext cx="1071034" cy="1569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</a:tblGrid>
                  <a:tr h="4064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𝒍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4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312837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4">
                <a:extLst>
                  <a:ext uri="{FF2B5EF4-FFF2-40B4-BE49-F238E27FC236}">
                    <a16:creationId xmlns:a16="http://schemas.microsoft.com/office/drawing/2014/main" id="{1DC1BF3E-2D92-01E0-0D0A-831C51E03D4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7576781"/>
                  </p:ext>
                </p:extLst>
              </p:nvPr>
            </p:nvGraphicFramePr>
            <p:xfrm>
              <a:off x="8432313" y="2501200"/>
              <a:ext cx="1071034" cy="1569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9"/>
                          <a:stretch>
                            <a:fillRect r="-104651" b="-3151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9"/>
                          <a:stretch>
                            <a:fillRect l="-100000" r="-4651" b="-31515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4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3128375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1C61D8D-F44D-2BD4-A19E-AFAAEF853695}"/>
                  </a:ext>
                </a:extLst>
              </p:cNvPr>
              <p:cNvSpPr txBox="1"/>
              <p:nvPr/>
            </p:nvSpPr>
            <p:spPr>
              <a:xfrm>
                <a:off x="8084168" y="2501198"/>
                <a:ext cx="256993" cy="328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𝑈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1C61D8D-F44D-2BD4-A19E-AFAAEF8536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4168" y="2501198"/>
                <a:ext cx="256993" cy="328231"/>
              </a:xfrm>
              <a:prstGeom prst="rect">
                <a:avLst/>
              </a:prstGeom>
              <a:blipFill>
                <a:blip r:embed="rId10"/>
                <a:stretch>
                  <a:fillRect l="-23810" r="-19048"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1A60F93-4A39-5F19-D8B9-B2EBE9194A72}"/>
                  </a:ext>
                </a:extLst>
              </p:cNvPr>
              <p:cNvSpPr txBox="1"/>
              <p:nvPr/>
            </p:nvSpPr>
            <p:spPr>
              <a:xfrm>
                <a:off x="298210" y="1329152"/>
                <a:ext cx="954690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⋈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𝑆</m:t>
                      </m:r>
                      <m:d>
                        <m:d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⋈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⋈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1A60F93-4A39-5F19-D8B9-B2EBE9194A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210" y="1329152"/>
                <a:ext cx="9546909" cy="615553"/>
              </a:xfrm>
              <a:prstGeom prst="rect">
                <a:avLst/>
              </a:prstGeom>
              <a:blipFill>
                <a:blip r:embed="rId11"/>
                <a:stretch>
                  <a:fillRect l="-1195" r="-1328" b="-3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6789E55-FFE0-DEBB-5999-3C8C6AB343C0}"/>
              </a:ext>
            </a:extLst>
          </p:cNvPr>
          <p:cNvCxnSpPr>
            <a:cxnSpLocks/>
            <a:stCxn id="4" idx="3"/>
          </p:cNvCxnSpPr>
          <p:nvPr/>
        </p:nvCxnSpPr>
        <p:spPr>
          <a:xfrm flipV="1">
            <a:off x="2731768" y="3141280"/>
            <a:ext cx="1011643" cy="2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172E4F3-0563-E47D-8C0B-536D21CE27AD}"/>
              </a:ext>
            </a:extLst>
          </p:cNvPr>
          <p:cNvCxnSpPr>
            <a:cxnSpLocks/>
          </p:cNvCxnSpPr>
          <p:nvPr/>
        </p:nvCxnSpPr>
        <p:spPr>
          <a:xfrm flipV="1">
            <a:off x="5362654" y="3127547"/>
            <a:ext cx="1011643" cy="2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85640D7-93E1-952B-D567-4CB008531F86}"/>
              </a:ext>
            </a:extLst>
          </p:cNvPr>
          <p:cNvCxnSpPr>
            <a:cxnSpLocks/>
          </p:cNvCxnSpPr>
          <p:nvPr/>
        </p:nvCxnSpPr>
        <p:spPr>
          <a:xfrm flipV="1">
            <a:off x="7375740" y="3014904"/>
            <a:ext cx="1011643" cy="2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DF0DCDA-F505-74E2-B39A-AA6E36DD0A55}"/>
              </a:ext>
            </a:extLst>
          </p:cNvPr>
          <p:cNvCxnSpPr>
            <a:cxnSpLocks/>
          </p:cNvCxnSpPr>
          <p:nvPr/>
        </p:nvCxnSpPr>
        <p:spPr>
          <a:xfrm flipV="1">
            <a:off x="7369319" y="3385920"/>
            <a:ext cx="1011643" cy="2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74D6004-5BCA-2807-0B61-6D165F5A7D31}"/>
              </a:ext>
            </a:extLst>
          </p:cNvPr>
          <p:cNvCxnSpPr>
            <a:cxnSpLocks/>
          </p:cNvCxnSpPr>
          <p:nvPr/>
        </p:nvCxnSpPr>
        <p:spPr>
          <a:xfrm flipV="1">
            <a:off x="7369318" y="3717187"/>
            <a:ext cx="1011643" cy="2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C4E7064-0A82-636A-8EE5-2F2041BB2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D90B-AB45-B34A-A136-3908E077647F}" type="slidenum">
              <a:rPr lang="en-US" smtClean="0"/>
              <a:t>5</a:t>
            </a:fld>
            <a:endParaRPr lang="en-US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7887C24-5EBF-E436-69CA-4B7156A93E11}"/>
              </a:ext>
            </a:extLst>
          </p:cNvPr>
          <p:cNvCxnSpPr>
            <a:cxnSpLocks/>
          </p:cNvCxnSpPr>
          <p:nvPr/>
        </p:nvCxnSpPr>
        <p:spPr>
          <a:xfrm flipH="1">
            <a:off x="7369318" y="3141280"/>
            <a:ext cx="1011643" cy="14478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85AE7A7-D21B-99D6-1D94-20BBD829B144}"/>
              </a:ext>
            </a:extLst>
          </p:cNvPr>
          <p:cNvCxnSpPr>
            <a:cxnSpLocks/>
          </p:cNvCxnSpPr>
          <p:nvPr/>
        </p:nvCxnSpPr>
        <p:spPr>
          <a:xfrm flipH="1">
            <a:off x="7329518" y="3544602"/>
            <a:ext cx="1005221" cy="2733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82A74F6-19BA-72FE-76D7-41ACE2F62E4C}"/>
              </a:ext>
            </a:extLst>
          </p:cNvPr>
          <p:cNvCxnSpPr>
            <a:cxnSpLocks/>
          </p:cNvCxnSpPr>
          <p:nvPr/>
        </p:nvCxnSpPr>
        <p:spPr>
          <a:xfrm flipH="1">
            <a:off x="6374297" y="3886615"/>
            <a:ext cx="1960441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0F18CF5-A122-0066-9259-E09A421BB411}"/>
              </a:ext>
            </a:extLst>
          </p:cNvPr>
          <p:cNvCxnSpPr>
            <a:cxnSpLocks/>
          </p:cNvCxnSpPr>
          <p:nvPr/>
        </p:nvCxnSpPr>
        <p:spPr>
          <a:xfrm flipH="1" flipV="1">
            <a:off x="5394892" y="3286060"/>
            <a:ext cx="979405" cy="60055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2558BCD-D3D1-3F4F-7A41-6C369FCD6FA1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5441113" y="3141280"/>
            <a:ext cx="933184" cy="155695"/>
          </a:xfrm>
          <a:prstGeom prst="straightConnector1">
            <a:avLst/>
          </a:prstGeom>
          <a:ln w="19050" cap="flat" cmpd="sng" algn="ctr">
            <a:solidFill>
              <a:srgbClr val="0070C0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E403ABC-D90E-9483-4FBF-007A1B4AF8F6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5367326" y="3141280"/>
            <a:ext cx="1006971" cy="494838"/>
          </a:xfrm>
          <a:prstGeom prst="straightConnector1">
            <a:avLst/>
          </a:prstGeom>
          <a:ln w="19050" cap="flat" cmpd="sng" algn="ctr">
            <a:solidFill>
              <a:srgbClr val="0070C0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E485FB1-F8F9-B26C-7A37-D7D4957923F7}"/>
              </a:ext>
            </a:extLst>
          </p:cNvPr>
          <p:cNvCxnSpPr>
            <a:cxnSpLocks/>
          </p:cNvCxnSpPr>
          <p:nvPr/>
        </p:nvCxnSpPr>
        <p:spPr>
          <a:xfrm flipV="1">
            <a:off x="5337061" y="3227409"/>
            <a:ext cx="990787" cy="750462"/>
          </a:xfrm>
          <a:prstGeom prst="straightConnector1">
            <a:avLst/>
          </a:prstGeom>
          <a:ln w="19050" cap="flat" cmpd="sng" algn="ctr">
            <a:solidFill>
              <a:srgbClr val="0070C0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B3E492B2-A004-AF4F-EC3C-6557C69BCAD3}"/>
              </a:ext>
            </a:extLst>
          </p:cNvPr>
          <p:cNvCxnSpPr>
            <a:cxnSpLocks/>
          </p:cNvCxnSpPr>
          <p:nvPr/>
        </p:nvCxnSpPr>
        <p:spPr>
          <a:xfrm flipV="1">
            <a:off x="5377528" y="3385920"/>
            <a:ext cx="950320" cy="806252"/>
          </a:xfrm>
          <a:prstGeom prst="straightConnector1">
            <a:avLst/>
          </a:prstGeom>
          <a:ln w="19050" cap="flat" cmpd="sng" algn="ctr">
            <a:solidFill>
              <a:srgbClr val="0070C0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1B288A15-C606-B0E5-7AA2-9E1D291F509F}"/>
              </a:ext>
            </a:extLst>
          </p:cNvPr>
          <p:cNvCxnSpPr>
            <a:cxnSpLocks/>
          </p:cNvCxnSpPr>
          <p:nvPr/>
        </p:nvCxnSpPr>
        <p:spPr>
          <a:xfrm flipH="1" flipV="1">
            <a:off x="5360164" y="3631966"/>
            <a:ext cx="1019035" cy="354509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E0FE1214-CE79-B26D-53A5-84E1FA1ECF85}"/>
              </a:ext>
            </a:extLst>
          </p:cNvPr>
          <p:cNvCxnSpPr>
            <a:cxnSpLocks/>
          </p:cNvCxnSpPr>
          <p:nvPr/>
        </p:nvCxnSpPr>
        <p:spPr>
          <a:xfrm flipH="1" flipV="1">
            <a:off x="5343541" y="3926140"/>
            <a:ext cx="1075459" cy="136670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E4538C86-9FFA-504A-EF18-09F591BBA3AD}"/>
              </a:ext>
            </a:extLst>
          </p:cNvPr>
          <p:cNvCxnSpPr>
            <a:cxnSpLocks/>
          </p:cNvCxnSpPr>
          <p:nvPr/>
        </p:nvCxnSpPr>
        <p:spPr>
          <a:xfrm flipH="1">
            <a:off x="5394892" y="4122651"/>
            <a:ext cx="1024108" cy="109045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70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55957" y="227382"/>
            <a:ext cx="928219" cy="139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907" spc="63">
                <a:solidFill>
                  <a:srgbClr val="FFFFFF"/>
                </a:solidFill>
                <a:latin typeface="Times New Roman"/>
                <a:cs typeface="Times New Roman"/>
              </a:rPr>
              <a:t>Database</a:t>
            </a:r>
            <a:r>
              <a:rPr sz="907" spc="103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907" spc="63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907" spc="32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907" spc="23">
                <a:solidFill>
                  <a:srgbClr val="FFFFFF"/>
                </a:solidFill>
                <a:latin typeface="Times New Roman"/>
                <a:cs typeface="Times New Roman"/>
              </a:rPr>
              <a:t>ry</a:t>
            </a:r>
            <a:endParaRPr sz="907">
              <a:latin typeface="Times New Roman"/>
              <a:cs typeface="Times New Roman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286EB7A-5B71-B5F9-297F-52C2323B8F38}"/>
              </a:ext>
            </a:extLst>
          </p:cNvPr>
          <p:cNvSpPr txBox="1">
            <a:spLocks/>
          </p:cNvSpPr>
          <p:nvPr/>
        </p:nvSpPr>
        <p:spPr>
          <a:xfrm>
            <a:off x="419099" y="1096298"/>
            <a:ext cx="11353801" cy="117709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/>
              <a:t>Idea 1: </a:t>
            </a:r>
            <a:r>
              <a:rPr lang="en-US" sz="4000" i="1" dirty="0" err="1"/>
              <a:t>Backjump</a:t>
            </a:r>
            <a:r>
              <a:rPr lang="en-US" sz="4000" i="1" dirty="0"/>
              <a:t> to the level causing the probe failure </a:t>
            </a:r>
          </a:p>
          <a:p>
            <a:endParaRPr lang="en-US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873DED-03C4-93B9-F9AD-61FAB8AD54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099" y="2323558"/>
            <a:ext cx="6241944" cy="3438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129731"/>
      </p:ext>
    </p:extLst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55957" y="227382"/>
            <a:ext cx="928219" cy="139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907" spc="63">
                <a:solidFill>
                  <a:srgbClr val="FFFFFF"/>
                </a:solidFill>
                <a:latin typeface="Times New Roman"/>
                <a:cs typeface="Times New Roman"/>
              </a:rPr>
              <a:t>Database</a:t>
            </a:r>
            <a:r>
              <a:rPr sz="907" spc="103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907" spc="63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907" spc="32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907" spc="23">
                <a:solidFill>
                  <a:srgbClr val="FFFFFF"/>
                </a:solidFill>
                <a:latin typeface="Times New Roman"/>
                <a:cs typeface="Times New Roman"/>
              </a:rPr>
              <a:t>ry</a:t>
            </a:r>
            <a:endParaRPr sz="907">
              <a:latin typeface="Times New Roman"/>
              <a:cs typeface="Times New Roman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7A7682E-5567-7308-7A7E-412142D85B80}"/>
              </a:ext>
            </a:extLst>
          </p:cNvPr>
          <p:cNvSpPr txBox="1">
            <a:spLocks/>
          </p:cNvSpPr>
          <p:nvPr/>
        </p:nvSpPr>
        <p:spPr>
          <a:xfrm>
            <a:off x="419099" y="1096298"/>
            <a:ext cx="11351723" cy="117709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/>
              <a:t>Idea 1: </a:t>
            </a:r>
            <a:r>
              <a:rPr lang="en-US" sz="4000" i="1" dirty="0" err="1"/>
              <a:t>Backjump</a:t>
            </a:r>
            <a:r>
              <a:rPr lang="en-US" sz="4000" i="1" dirty="0"/>
              <a:t> to the level causing the probe failure </a:t>
            </a:r>
          </a:p>
          <a:p>
            <a:endParaRPr lang="en-US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4">
                <a:extLst>
                  <a:ext uri="{FF2B5EF4-FFF2-40B4-BE49-F238E27FC236}">
                    <a16:creationId xmlns:a16="http://schemas.microsoft.com/office/drawing/2014/main" id="{01C7FD92-4D04-93E0-1087-46FB5AECC39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83593015"/>
                  </p:ext>
                </p:extLst>
              </p:nvPr>
            </p:nvGraphicFramePr>
            <p:xfrm>
              <a:off x="1560981" y="3304448"/>
              <a:ext cx="1071034" cy="12801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</a:tblGrid>
                  <a:tr h="4064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4">
                <a:extLst>
                  <a:ext uri="{FF2B5EF4-FFF2-40B4-BE49-F238E27FC236}">
                    <a16:creationId xmlns:a16="http://schemas.microsoft.com/office/drawing/2014/main" id="{01C7FD92-4D04-93E0-1087-46FB5AECC39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83593015"/>
                  </p:ext>
                </p:extLst>
              </p:nvPr>
            </p:nvGraphicFramePr>
            <p:xfrm>
              <a:off x="1560981" y="3304448"/>
              <a:ext cx="1071034" cy="12801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3"/>
                          <a:stretch>
                            <a:fillRect t="-3125" r="-104651" b="-2531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3"/>
                          <a:stretch>
                            <a:fillRect l="-100000" t="-3125" r="-4651" b="-2531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BF5B93D-8BC7-8EF7-4F63-A110B835E56B}"/>
                  </a:ext>
                </a:extLst>
              </p:cNvPr>
              <p:cNvSpPr txBox="1"/>
              <p:nvPr/>
            </p:nvSpPr>
            <p:spPr>
              <a:xfrm>
                <a:off x="1212836" y="3304446"/>
                <a:ext cx="245260" cy="328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BF5B93D-8BC7-8EF7-4F63-A110B835E5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2836" y="3304446"/>
                <a:ext cx="245260" cy="328231"/>
              </a:xfrm>
              <a:prstGeom prst="rect">
                <a:avLst/>
              </a:prstGeom>
              <a:blipFill>
                <a:blip r:embed="rId4"/>
                <a:stretch>
                  <a:fillRect l="-25000" r="-25000" b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A89468DA-2523-5283-67B2-107C2394B4C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94415985"/>
                  </p:ext>
                </p:extLst>
              </p:nvPr>
            </p:nvGraphicFramePr>
            <p:xfrm>
              <a:off x="3643658" y="3304450"/>
              <a:ext cx="1606551" cy="1859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4132756161"/>
                        </a:ext>
                      </a:extLst>
                    </a:gridCol>
                  </a:tblGrid>
                  <a:tr h="4064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𝒋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4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31283759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5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2508844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A89468DA-2523-5283-67B2-107C2394B4C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94415985"/>
                  </p:ext>
                </p:extLst>
              </p:nvPr>
            </p:nvGraphicFramePr>
            <p:xfrm>
              <a:off x="3643658" y="3304450"/>
              <a:ext cx="1606551" cy="1859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4132756161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5"/>
                          <a:stretch>
                            <a:fillRect t="-3030" r="-202326" b="-38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5"/>
                          <a:stretch>
                            <a:fillRect l="-102381" t="-3030" r="-107143" b="-38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5"/>
                          <a:stretch>
                            <a:fillRect l="-197674" t="-3030" r="-4651" b="-38181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4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31283759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5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2508844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8EC5977-ED2E-9FD4-0E06-F43E7D6B67A2}"/>
                  </a:ext>
                </a:extLst>
              </p:cNvPr>
              <p:cNvSpPr txBox="1"/>
              <p:nvPr/>
            </p:nvSpPr>
            <p:spPr>
              <a:xfrm>
                <a:off x="3295514" y="3304448"/>
                <a:ext cx="212109" cy="328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8EC5977-ED2E-9FD4-0E06-F43E7D6B67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5514" y="3304448"/>
                <a:ext cx="212109" cy="328231"/>
              </a:xfrm>
              <a:prstGeom prst="rect">
                <a:avLst/>
              </a:prstGeom>
              <a:blipFill>
                <a:blip r:embed="rId6"/>
                <a:stretch>
                  <a:fillRect l="-29412" r="-29412" b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4">
                <a:extLst>
                  <a:ext uri="{FF2B5EF4-FFF2-40B4-BE49-F238E27FC236}">
                    <a16:creationId xmlns:a16="http://schemas.microsoft.com/office/drawing/2014/main" id="{74C313C6-3BD6-DC47-C84B-97EC75B3552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69075471"/>
                  </p:ext>
                </p:extLst>
              </p:nvPr>
            </p:nvGraphicFramePr>
            <p:xfrm>
              <a:off x="6274544" y="3304446"/>
              <a:ext cx="903870" cy="12801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51935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451935">
                      <a:extLst>
                        <a:ext uri="{9D8B030D-6E8A-4147-A177-3AD203B41FA5}">
                          <a16:colId xmlns:a16="http://schemas.microsoft.com/office/drawing/2014/main" val="504908288"/>
                        </a:ext>
                      </a:extLst>
                    </a:gridCol>
                  </a:tblGrid>
                  <a:tr h="4064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4">
                <a:extLst>
                  <a:ext uri="{FF2B5EF4-FFF2-40B4-BE49-F238E27FC236}">
                    <a16:creationId xmlns:a16="http://schemas.microsoft.com/office/drawing/2014/main" id="{74C313C6-3BD6-DC47-C84B-97EC75B3552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69075471"/>
                  </p:ext>
                </p:extLst>
              </p:nvPr>
            </p:nvGraphicFramePr>
            <p:xfrm>
              <a:off x="6274544" y="3304446"/>
              <a:ext cx="903870" cy="12801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51935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451935">
                      <a:extLst>
                        <a:ext uri="{9D8B030D-6E8A-4147-A177-3AD203B41FA5}">
                          <a16:colId xmlns:a16="http://schemas.microsoft.com/office/drawing/2014/main" val="504908288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7"/>
                          <a:stretch>
                            <a:fillRect l="-2778" t="-3125" r="-105556" b="-2531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7"/>
                          <a:stretch>
                            <a:fillRect l="-102778" t="-3125" r="-5556" b="-2531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799FBC6-161E-719F-8B98-8593E7A28A25}"/>
                  </a:ext>
                </a:extLst>
              </p:cNvPr>
              <p:cNvSpPr txBox="1"/>
              <p:nvPr/>
            </p:nvSpPr>
            <p:spPr>
              <a:xfrm>
                <a:off x="5926400" y="3304444"/>
                <a:ext cx="232050" cy="328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799FBC6-161E-719F-8B98-8593E7A28A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6400" y="3304444"/>
                <a:ext cx="232050" cy="328231"/>
              </a:xfrm>
              <a:prstGeom prst="rect">
                <a:avLst/>
              </a:prstGeom>
              <a:blipFill>
                <a:blip r:embed="rId8"/>
                <a:stretch>
                  <a:fillRect l="-26316" r="-26316" b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le 4">
                <a:extLst>
                  <a:ext uri="{FF2B5EF4-FFF2-40B4-BE49-F238E27FC236}">
                    <a16:creationId xmlns:a16="http://schemas.microsoft.com/office/drawing/2014/main" id="{A2472942-0E2F-DCA2-66A9-48E96756BB7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18643671"/>
                  </p:ext>
                </p:extLst>
              </p:nvPr>
            </p:nvGraphicFramePr>
            <p:xfrm>
              <a:off x="8332560" y="3304446"/>
              <a:ext cx="1071034" cy="1569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</a:tblGrid>
                  <a:tr h="4064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𝒍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4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312837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le 4">
                <a:extLst>
                  <a:ext uri="{FF2B5EF4-FFF2-40B4-BE49-F238E27FC236}">
                    <a16:creationId xmlns:a16="http://schemas.microsoft.com/office/drawing/2014/main" id="{A2472942-0E2F-DCA2-66A9-48E96756BB7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18643671"/>
                  </p:ext>
                </p:extLst>
              </p:nvPr>
            </p:nvGraphicFramePr>
            <p:xfrm>
              <a:off x="8332560" y="3304446"/>
              <a:ext cx="1071034" cy="1569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9"/>
                          <a:stretch>
                            <a:fillRect l="-2326" t="-3030" r="-102326" b="-3121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9"/>
                          <a:stretch>
                            <a:fillRect l="-104762" t="-3030" r="-4762" b="-3121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4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3128375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AD4A3EA-AB76-A794-E22C-BB97C64CB0BC}"/>
                  </a:ext>
                </a:extLst>
              </p:cNvPr>
              <p:cNvSpPr txBox="1"/>
              <p:nvPr/>
            </p:nvSpPr>
            <p:spPr>
              <a:xfrm>
                <a:off x="7984415" y="3304444"/>
                <a:ext cx="256993" cy="328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𝑈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AD4A3EA-AB76-A794-E22C-BB97C64CB0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4415" y="3304444"/>
                <a:ext cx="256993" cy="328231"/>
              </a:xfrm>
              <a:prstGeom prst="rect">
                <a:avLst/>
              </a:prstGeom>
              <a:blipFill>
                <a:blip r:embed="rId10"/>
                <a:stretch>
                  <a:fillRect l="-19048" r="-23810" b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0EA20CF-6A5A-D00D-9379-7A244B902927}"/>
              </a:ext>
            </a:extLst>
          </p:cNvPr>
          <p:cNvCxnSpPr>
            <a:cxnSpLocks/>
            <a:stCxn id="3" idx="3"/>
          </p:cNvCxnSpPr>
          <p:nvPr/>
        </p:nvCxnSpPr>
        <p:spPr>
          <a:xfrm flipV="1">
            <a:off x="2632015" y="3944526"/>
            <a:ext cx="1011643" cy="2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C471EF2-0C75-45A5-F3B4-60CF936FBDD1}"/>
              </a:ext>
            </a:extLst>
          </p:cNvPr>
          <p:cNvCxnSpPr>
            <a:cxnSpLocks/>
          </p:cNvCxnSpPr>
          <p:nvPr/>
        </p:nvCxnSpPr>
        <p:spPr>
          <a:xfrm flipV="1">
            <a:off x="5262901" y="3930793"/>
            <a:ext cx="1011643" cy="2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062EADA-1695-473F-66C8-D394CD06EB7F}"/>
              </a:ext>
            </a:extLst>
          </p:cNvPr>
          <p:cNvCxnSpPr>
            <a:cxnSpLocks/>
          </p:cNvCxnSpPr>
          <p:nvPr/>
        </p:nvCxnSpPr>
        <p:spPr>
          <a:xfrm>
            <a:off x="7249665" y="3818150"/>
            <a:ext cx="1037965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68F8A32-9F7D-91F1-5860-8FEAED45F9EB}"/>
              </a:ext>
            </a:extLst>
          </p:cNvPr>
          <p:cNvCxnSpPr>
            <a:cxnSpLocks/>
          </p:cNvCxnSpPr>
          <p:nvPr/>
        </p:nvCxnSpPr>
        <p:spPr>
          <a:xfrm flipH="1">
            <a:off x="5316064" y="4003627"/>
            <a:ext cx="2886685" cy="856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2166536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55957" y="227382"/>
            <a:ext cx="928219" cy="139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907" spc="63">
                <a:solidFill>
                  <a:srgbClr val="FFFFFF"/>
                </a:solidFill>
                <a:latin typeface="Times New Roman"/>
                <a:cs typeface="Times New Roman"/>
              </a:rPr>
              <a:t>Database</a:t>
            </a:r>
            <a:r>
              <a:rPr sz="907" spc="103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907" spc="63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907" spc="32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907" spc="23">
                <a:solidFill>
                  <a:srgbClr val="FFFFFF"/>
                </a:solidFill>
                <a:latin typeface="Times New Roman"/>
                <a:cs typeface="Times New Roman"/>
              </a:rPr>
              <a:t>ry</a:t>
            </a:r>
            <a:endParaRPr sz="907">
              <a:latin typeface="Times New Roman"/>
              <a:cs typeface="Times New Roman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286EB7A-5B71-B5F9-297F-52C2323B8F38}"/>
              </a:ext>
            </a:extLst>
          </p:cNvPr>
          <p:cNvSpPr txBox="1">
            <a:spLocks/>
          </p:cNvSpPr>
          <p:nvPr/>
        </p:nvSpPr>
        <p:spPr>
          <a:xfrm>
            <a:off x="465482" y="795849"/>
            <a:ext cx="11261036" cy="116936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i="1" dirty="0"/>
              <a:t>Idea 2: Delete the tuple that causing the probe failure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094DE79-B1F3-A519-7632-562AEB0A45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2387" y="2268332"/>
            <a:ext cx="5943600" cy="313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810593"/>
      </p:ext>
    </p:extLst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55957" y="227382"/>
            <a:ext cx="928219" cy="139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907" spc="63">
                <a:solidFill>
                  <a:srgbClr val="FFFFFF"/>
                </a:solidFill>
                <a:latin typeface="Times New Roman"/>
                <a:cs typeface="Times New Roman"/>
              </a:rPr>
              <a:t>Database</a:t>
            </a:r>
            <a:r>
              <a:rPr sz="907" spc="103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907" spc="63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907" spc="32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907" spc="23">
                <a:solidFill>
                  <a:srgbClr val="FFFFFF"/>
                </a:solidFill>
                <a:latin typeface="Times New Roman"/>
                <a:cs typeface="Times New Roman"/>
              </a:rPr>
              <a:t>ry</a:t>
            </a:r>
            <a:endParaRPr sz="907">
              <a:latin typeface="Times New Roman"/>
              <a:cs typeface="Times New Roman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286EB7A-5B71-B5F9-297F-52C2323B8F38}"/>
              </a:ext>
            </a:extLst>
          </p:cNvPr>
          <p:cNvSpPr txBox="1">
            <a:spLocks/>
          </p:cNvSpPr>
          <p:nvPr/>
        </p:nvSpPr>
        <p:spPr>
          <a:xfrm>
            <a:off x="419099" y="1629291"/>
            <a:ext cx="11353801" cy="76186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i="1" dirty="0"/>
              <a:t>Idea 2 : Delete the tuple that causing the probe failure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4">
                <a:extLst>
                  <a:ext uri="{FF2B5EF4-FFF2-40B4-BE49-F238E27FC236}">
                    <a16:creationId xmlns:a16="http://schemas.microsoft.com/office/drawing/2014/main" id="{C48C1A55-6036-A164-EF8F-48064A771F1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65797169"/>
                  </p:ext>
                </p:extLst>
              </p:nvPr>
            </p:nvGraphicFramePr>
            <p:xfrm>
              <a:off x="1560981" y="3304448"/>
              <a:ext cx="1071034" cy="12801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</a:tblGrid>
                  <a:tr h="4064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4">
                <a:extLst>
                  <a:ext uri="{FF2B5EF4-FFF2-40B4-BE49-F238E27FC236}">
                    <a16:creationId xmlns:a16="http://schemas.microsoft.com/office/drawing/2014/main" id="{C48C1A55-6036-A164-EF8F-48064A771F1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65797169"/>
                  </p:ext>
                </p:extLst>
              </p:nvPr>
            </p:nvGraphicFramePr>
            <p:xfrm>
              <a:off x="1560981" y="3304448"/>
              <a:ext cx="1071034" cy="12801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3"/>
                          <a:stretch>
                            <a:fillRect t="-3125" r="-104651" b="-2531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3"/>
                          <a:stretch>
                            <a:fillRect l="-100000" t="-3125" r="-4651" b="-2531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33AE82B-4B12-18E7-BBED-E3F5B5C258B6}"/>
                  </a:ext>
                </a:extLst>
              </p:cNvPr>
              <p:cNvSpPr txBox="1"/>
              <p:nvPr/>
            </p:nvSpPr>
            <p:spPr>
              <a:xfrm>
                <a:off x="1212836" y="3304446"/>
                <a:ext cx="245260" cy="328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33AE82B-4B12-18E7-BBED-E3F5B5C258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2836" y="3304446"/>
                <a:ext cx="245260" cy="328231"/>
              </a:xfrm>
              <a:prstGeom prst="rect">
                <a:avLst/>
              </a:prstGeom>
              <a:blipFill>
                <a:blip r:embed="rId4"/>
                <a:stretch>
                  <a:fillRect l="-25000" r="-25000" b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3016103A-862F-CBF6-611E-341C457E89D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67986464"/>
                  </p:ext>
                </p:extLst>
              </p:nvPr>
            </p:nvGraphicFramePr>
            <p:xfrm>
              <a:off x="3643658" y="3304450"/>
              <a:ext cx="1606551" cy="1859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4132756161"/>
                        </a:ext>
                      </a:extLst>
                    </a:gridCol>
                  </a:tblGrid>
                  <a:tr h="4064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𝒋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4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31283759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5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2508844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3016103A-862F-CBF6-611E-341C457E89D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67986464"/>
                  </p:ext>
                </p:extLst>
              </p:nvPr>
            </p:nvGraphicFramePr>
            <p:xfrm>
              <a:off x="3643658" y="3304450"/>
              <a:ext cx="1606551" cy="1859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4132756161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5"/>
                          <a:stretch>
                            <a:fillRect t="-3030" r="-202326" b="-38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5"/>
                          <a:stretch>
                            <a:fillRect l="-102381" t="-3030" r="-107143" b="-38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5"/>
                          <a:stretch>
                            <a:fillRect l="-197674" t="-3030" r="-4651" b="-38181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4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31283759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5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2508844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7D8D4B6-8E2C-90C6-B34F-79A7D83AB919}"/>
                  </a:ext>
                </a:extLst>
              </p:cNvPr>
              <p:cNvSpPr txBox="1"/>
              <p:nvPr/>
            </p:nvSpPr>
            <p:spPr>
              <a:xfrm>
                <a:off x="3295514" y="3304448"/>
                <a:ext cx="212109" cy="328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7D8D4B6-8E2C-90C6-B34F-79A7D83AB9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5514" y="3304448"/>
                <a:ext cx="212109" cy="328231"/>
              </a:xfrm>
              <a:prstGeom prst="rect">
                <a:avLst/>
              </a:prstGeom>
              <a:blipFill>
                <a:blip r:embed="rId6"/>
                <a:stretch>
                  <a:fillRect l="-29412" r="-29412" b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4">
                <a:extLst>
                  <a:ext uri="{FF2B5EF4-FFF2-40B4-BE49-F238E27FC236}">
                    <a16:creationId xmlns:a16="http://schemas.microsoft.com/office/drawing/2014/main" id="{F13A49E6-EFC2-BD1A-113D-599371610D6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27309897"/>
                  </p:ext>
                </p:extLst>
              </p:nvPr>
            </p:nvGraphicFramePr>
            <p:xfrm>
              <a:off x="6274544" y="3304446"/>
              <a:ext cx="903870" cy="12801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51935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451935">
                      <a:extLst>
                        <a:ext uri="{9D8B030D-6E8A-4147-A177-3AD203B41FA5}">
                          <a16:colId xmlns:a16="http://schemas.microsoft.com/office/drawing/2014/main" val="504908288"/>
                        </a:ext>
                      </a:extLst>
                    </a:gridCol>
                  </a:tblGrid>
                  <a:tr h="4064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4">
                <a:extLst>
                  <a:ext uri="{FF2B5EF4-FFF2-40B4-BE49-F238E27FC236}">
                    <a16:creationId xmlns:a16="http://schemas.microsoft.com/office/drawing/2014/main" id="{F13A49E6-EFC2-BD1A-113D-599371610D6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27309897"/>
                  </p:ext>
                </p:extLst>
              </p:nvPr>
            </p:nvGraphicFramePr>
            <p:xfrm>
              <a:off x="6274544" y="3304446"/>
              <a:ext cx="903870" cy="12801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51935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451935">
                      <a:extLst>
                        <a:ext uri="{9D8B030D-6E8A-4147-A177-3AD203B41FA5}">
                          <a16:colId xmlns:a16="http://schemas.microsoft.com/office/drawing/2014/main" val="504908288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7"/>
                          <a:stretch>
                            <a:fillRect l="-2778" t="-3125" r="-105556" b="-2531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7"/>
                          <a:stretch>
                            <a:fillRect l="-102778" t="-3125" r="-5556" b="-2531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6B9D140-F6AF-5DCC-D1A8-C2526CEBD3D7}"/>
                  </a:ext>
                </a:extLst>
              </p:cNvPr>
              <p:cNvSpPr txBox="1"/>
              <p:nvPr/>
            </p:nvSpPr>
            <p:spPr>
              <a:xfrm>
                <a:off x="5926400" y="3304444"/>
                <a:ext cx="232050" cy="328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6B9D140-F6AF-5DCC-D1A8-C2526CEBD3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6400" y="3304444"/>
                <a:ext cx="232050" cy="328231"/>
              </a:xfrm>
              <a:prstGeom prst="rect">
                <a:avLst/>
              </a:prstGeom>
              <a:blipFill>
                <a:blip r:embed="rId8"/>
                <a:stretch>
                  <a:fillRect l="-26316" r="-26316" b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le 4">
                <a:extLst>
                  <a:ext uri="{FF2B5EF4-FFF2-40B4-BE49-F238E27FC236}">
                    <a16:creationId xmlns:a16="http://schemas.microsoft.com/office/drawing/2014/main" id="{0FFD66C7-DD34-2CE2-CF1D-F06D358D654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91659450"/>
                  </p:ext>
                </p:extLst>
              </p:nvPr>
            </p:nvGraphicFramePr>
            <p:xfrm>
              <a:off x="8332560" y="3304446"/>
              <a:ext cx="1071034" cy="1569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</a:tblGrid>
                  <a:tr h="4064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900" b="1" i="1" smtClean="0">
                                    <a:latin typeface="Cambria Math" panose="02040503050406030204" pitchFamily="18" charset="0"/>
                                  </a:rPr>
                                  <m:t>𝒍</m:t>
                                </m:r>
                              </m:oMath>
                            </m:oMathPara>
                          </a14:m>
                          <a:endParaRPr lang="en-US" sz="1900" dirty="0"/>
                        </a:p>
                      </a:txBody>
                      <a:tcPr marL="60960" marR="60960" marT="60960" marB="60960"/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  <a:tr h="2844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4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312837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le 4">
                <a:extLst>
                  <a:ext uri="{FF2B5EF4-FFF2-40B4-BE49-F238E27FC236}">
                    <a16:creationId xmlns:a16="http://schemas.microsoft.com/office/drawing/2014/main" id="{0FFD66C7-DD34-2CE2-CF1D-F06D358D654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91659450"/>
                  </p:ext>
                </p:extLst>
              </p:nvPr>
            </p:nvGraphicFramePr>
            <p:xfrm>
              <a:off x="8332560" y="3304446"/>
              <a:ext cx="1071034" cy="1569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5517">
                      <a:extLst>
                        <a:ext uri="{9D8B030D-6E8A-4147-A177-3AD203B41FA5}">
                          <a16:colId xmlns:a16="http://schemas.microsoft.com/office/drawing/2014/main" val="3539499278"/>
                        </a:ext>
                      </a:extLst>
                    </a:gridCol>
                    <a:gridCol w="535517">
                      <a:extLst>
                        <a:ext uri="{9D8B030D-6E8A-4147-A177-3AD203B41FA5}">
                          <a16:colId xmlns:a16="http://schemas.microsoft.com/office/drawing/2014/main" val="3482912769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9"/>
                          <a:stretch>
                            <a:fillRect l="-2326" t="-3030" r="-102326" b="-3121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0960" marR="60960" marT="60960" marB="60960">
                        <a:blipFill>
                          <a:blip r:embed="rId9"/>
                          <a:stretch>
                            <a:fillRect l="-104762" t="-3030" r="-4762" b="-3121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118626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1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4141367337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2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66194832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3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441185611"/>
                      </a:ext>
                    </a:extLst>
                  </a:tr>
                  <a:tr h="2895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0</a:t>
                          </a: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900" dirty="0"/>
                            <a:t>4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3128375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6406991-B3AD-E9C7-A8E6-0EC961FD2E62}"/>
                  </a:ext>
                </a:extLst>
              </p:cNvPr>
              <p:cNvSpPr txBox="1"/>
              <p:nvPr/>
            </p:nvSpPr>
            <p:spPr>
              <a:xfrm>
                <a:off x="7984415" y="3304444"/>
                <a:ext cx="256993" cy="328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33" b="0" i="1" smtClean="0">
                          <a:latin typeface="Cambria Math" panose="02040503050406030204" pitchFamily="18" charset="0"/>
                        </a:rPr>
                        <m:t>𝑈</m:t>
                      </m:r>
                    </m:oMath>
                  </m:oMathPara>
                </a14:m>
                <a:endParaRPr lang="en-US" sz="2133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6406991-B3AD-E9C7-A8E6-0EC961FD2E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4415" y="3304444"/>
                <a:ext cx="256993" cy="328231"/>
              </a:xfrm>
              <a:prstGeom prst="rect">
                <a:avLst/>
              </a:prstGeom>
              <a:blipFill>
                <a:blip r:embed="rId10"/>
                <a:stretch>
                  <a:fillRect l="-19048" r="-23810" b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E17AB48-47F7-3820-0FDF-C2D087D23FD7}"/>
              </a:ext>
            </a:extLst>
          </p:cNvPr>
          <p:cNvCxnSpPr>
            <a:cxnSpLocks/>
            <a:stCxn id="3" idx="3"/>
          </p:cNvCxnSpPr>
          <p:nvPr/>
        </p:nvCxnSpPr>
        <p:spPr>
          <a:xfrm flipV="1">
            <a:off x="2632015" y="3944526"/>
            <a:ext cx="1011643" cy="2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4298676-5E7B-3E2A-FE3E-B6BBCC45196C}"/>
              </a:ext>
            </a:extLst>
          </p:cNvPr>
          <p:cNvCxnSpPr>
            <a:cxnSpLocks/>
          </p:cNvCxnSpPr>
          <p:nvPr/>
        </p:nvCxnSpPr>
        <p:spPr>
          <a:xfrm flipV="1">
            <a:off x="5262901" y="3930793"/>
            <a:ext cx="1011643" cy="2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ED2A4D3-5877-30B7-34AA-419DD799B330}"/>
              </a:ext>
            </a:extLst>
          </p:cNvPr>
          <p:cNvCxnSpPr>
            <a:cxnSpLocks/>
          </p:cNvCxnSpPr>
          <p:nvPr/>
        </p:nvCxnSpPr>
        <p:spPr>
          <a:xfrm flipV="1">
            <a:off x="7275987" y="3818150"/>
            <a:ext cx="1011643" cy="2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4FF83F2-561D-90B9-DFEB-EAD2E0154235}"/>
              </a:ext>
            </a:extLst>
          </p:cNvPr>
          <p:cNvCxnSpPr>
            <a:cxnSpLocks/>
          </p:cNvCxnSpPr>
          <p:nvPr/>
        </p:nvCxnSpPr>
        <p:spPr bwMode="auto">
          <a:xfrm>
            <a:off x="3630966" y="3857112"/>
            <a:ext cx="1595369" cy="3821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8EF91E7-BE91-D092-87DD-B6C92ACD95E1}"/>
              </a:ext>
            </a:extLst>
          </p:cNvPr>
          <p:cNvCxnSpPr>
            <a:cxnSpLocks/>
          </p:cNvCxnSpPr>
          <p:nvPr/>
        </p:nvCxnSpPr>
        <p:spPr>
          <a:xfrm flipH="1">
            <a:off x="5316064" y="4003627"/>
            <a:ext cx="2886685" cy="856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1115040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9515</TotalTime>
  <Words>2397</Words>
  <Application>Microsoft Macintosh PowerPoint</Application>
  <PresentationFormat>Widescreen</PresentationFormat>
  <Paragraphs>586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Merriweather</vt:lpstr>
      <vt:lpstr>Times New Roman</vt:lpstr>
      <vt:lpstr>Wingdings</vt:lpstr>
      <vt:lpstr>Office Theme</vt:lpstr>
      <vt:lpstr>TreeTracker Join: Simple, Optimal, Fast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Empirical Results</vt:lpstr>
      <vt:lpstr>Reflection of TTJ vs. YA</vt:lpstr>
      <vt:lpstr>Future work</vt:lpstr>
      <vt:lpstr>Guiding Idea: CSP = Query Evaluation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TreeTracker Join: Simple, Optimal, Fast</dc:title>
  <dc:creator>Yixuan Ni</dc:creator>
  <cp:lastModifiedBy>Yixuan Ni</cp:lastModifiedBy>
  <cp:revision>133</cp:revision>
  <dcterms:created xsi:type="dcterms:W3CDTF">2024-08-30T23:48:28Z</dcterms:created>
  <dcterms:modified xsi:type="dcterms:W3CDTF">2025-04-24T06:06:45Z</dcterms:modified>
</cp:coreProperties>
</file>